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Lobster"/>
      <p:regular r:id="rId18"/>
    </p:embeddedFont>
    <p:embeddedFont>
      <p:font typeface="Pacifico"/>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acifico-regular.fntdata"/><Relationship Id="rId6" Type="http://schemas.openxmlformats.org/officeDocument/2006/relationships/slide" Target="slides/slide1.xml"/><Relationship Id="rId18" Type="http://schemas.openxmlformats.org/officeDocument/2006/relationships/font" Target="fonts/Lobst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a07fca238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a07fca23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a07fca238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a07fca238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63838708d6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63838708d6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63838708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63838708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3838708d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63838708d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3838708d6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g263838708d6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63838708d6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g263838708d6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63838708d6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263838708d6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3838708d6_0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263838708d6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a0c79858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a0c79858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a07fca238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a07fca238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jp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12.jpg"/><Relationship Id="rId9"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5.jpg"/><Relationship Id="rId7" Type="http://schemas.openxmlformats.org/officeDocument/2006/relationships/image" Target="../media/image8.jpg"/><Relationship Id="rId8"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19.png"/><Relationship Id="rId5" Type="http://schemas.openxmlformats.org/officeDocument/2006/relationships/image" Target="../media/image14.jpg"/><Relationship Id="rId6" Type="http://schemas.openxmlformats.org/officeDocument/2006/relationships/image" Target="../media/image23.jpg"/><Relationship Id="rId7" Type="http://schemas.openxmlformats.org/officeDocument/2006/relationships/image" Target="../media/image17.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16.png"/><Relationship Id="rId5" Type="http://schemas.openxmlformats.org/officeDocument/2006/relationships/image" Target="../media/image24.png"/><Relationship Id="rId6"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20.jpg"/><Relationship Id="rId5" Type="http://schemas.openxmlformats.org/officeDocument/2006/relationships/image" Target="../media/image22.jpg"/><Relationship Id="rId6"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216900"/>
            <a:ext cx="9144003" cy="6858002"/>
          </a:xfrm>
          <a:prstGeom prst="rect">
            <a:avLst/>
          </a:prstGeom>
          <a:noFill/>
          <a:ln>
            <a:noFill/>
          </a:ln>
        </p:spPr>
      </p:pic>
      <p:sp>
        <p:nvSpPr>
          <p:cNvPr id="61" name="Google Shape;61;p14"/>
          <p:cNvSpPr txBox="1"/>
          <p:nvPr>
            <p:ph idx="1" type="subTitle"/>
          </p:nvPr>
        </p:nvSpPr>
        <p:spPr>
          <a:xfrm>
            <a:off x="311700" y="2047800"/>
            <a:ext cx="8520600" cy="379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Management Transition Advisory Group </a:t>
            </a:r>
            <a:br>
              <a:rPr lang="en">
                <a:solidFill>
                  <a:schemeClr val="dk1"/>
                </a:solidFill>
              </a:rPr>
            </a:br>
            <a:r>
              <a:rPr lang="en">
                <a:solidFill>
                  <a:schemeClr val="dk1"/>
                </a:solidFill>
              </a:rPr>
              <a:t>for the PNW Multi-stressor Research Project</a:t>
            </a:r>
            <a:endParaRPr>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0">
                <a:solidFill>
                  <a:srgbClr val="980000"/>
                </a:solidFill>
                <a:latin typeface="Lobster"/>
                <a:ea typeface="Lobster"/>
                <a:cs typeface="Lobster"/>
                <a:sym typeface="Lobster"/>
              </a:rPr>
              <a:t>Meet &amp; Greet</a:t>
            </a:r>
            <a:endParaRPr sz="8000">
              <a:solidFill>
                <a:srgbClr val="980000"/>
              </a:solidFill>
              <a:latin typeface="Lobster"/>
              <a:ea typeface="Lobster"/>
              <a:cs typeface="Lobster"/>
              <a:sym typeface="Lobster"/>
            </a:endParaRPr>
          </a:p>
          <a:p>
            <a:pPr indent="0" lvl="0" marL="0" rtl="0" algn="ctr">
              <a:spcBef>
                <a:spcPts val="0"/>
              </a:spcBef>
              <a:spcAft>
                <a:spcPts val="0"/>
              </a:spcAft>
              <a:buNone/>
            </a:pPr>
            <a:br>
              <a:rPr lang="en" sz="1200">
                <a:latin typeface="Pacifico"/>
                <a:ea typeface="Pacifico"/>
                <a:cs typeface="Pacifico"/>
                <a:sym typeface="Pacifico"/>
              </a:rPr>
            </a:br>
            <a:r>
              <a:rPr lang="en" sz="2000">
                <a:solidFill>
                  <a:schemeClr val="dk1"/>
                </a:solidFill>
              </a:rPr>
              <a:t>11 December, 2023</a:t>
            </a:r>
            <a:endParaRPr sz="2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3"/>
          <p:cNvPicPr preferRelativeResize="0"/>
          <p:nvPr/>
        </p:nvPicPr>
        <p:blipFill rotWithShape="1">
          <a:blip r:embed="rId3">
            <a:alphaModFix/>
          </a:blip>
          <a:srcRect b="0" l="0" r="0" t="11574"/>
          <a:stretch/>
        </p:blipFill>
        <p:spPr>
          <a:xfrm>
            <a:off x="0" y="-63575"/>
            <a:ext cx="9144003" cy="6064324"/>
          </a:xfrm>
          <a:prstGeom prst="rect">
            <a:avLst/>
          </a:prstGeom>
          <a:noFill/>
          <a:ln>
            <a:noFill/>
          </a:ln>
        </p:spPr>
      </p:pic>
      <p:sp>
        <p:nvSpPr>
          <p:cNvPr id="176" name="Google Shape;176;p23"/>
          <p:cNvSpPr txBox="1"/>
          <p:nvPr>
            <p:ph idx="1" type="subTitle"/>
          </p:nvPr>
        </p:nvSpPr>
        <p:spPr>
          <a:xfrm>
            <a:off x="523800" y="180300"/>
            <a:ext cx="8401200" cy="459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solidFill>
                  <a:schemeClr val="lt1"/>
                </a:solidFill>
              </a:rPr>
              <a:t>Proposed meeting schedule: </a:t>
            </a:r>
            <a:endParaRPr sz="3000">
              <a:solidFill>
                <a:schemeClr val="lt1"/>
              </a:solidFill>
            </a:endParaRPr>
          </a:p>
          <a:p>
            <a:pPr indent="0" lvl="0" marL="0" rtl="0" algn="l">
              <a:spcBef>
                <a:spcPts val="0"/>
              </a:spcBef>
              <a:spcAft>
                <a:spcPts val="0"/>
              </a:spcAft>
              <a:buNone/>
            </a:pPr>
            <a:r>
              <a:t/>
            </a:r>
            <a:endParaRPr sz="600"/>
          </a:p>
          <a:p>
            <a:pPr indent="-400050" lvl="0" marL="457200" rtl="0" algn="l">
              <a:spcBef>
                <a:spcPts val="0"/>
              </a:spcBef>
              <a:spcAft>
                <a:spcPts val="0"/>
              </a:spcAft>
              <a:buClr>
                <a:schemeClr val="lt1"/>
              </a:buClr>
              <a:buSzPts val="2700"/>
              <a:buChar char="●"/>
            </a:pPr>
            <a:r>
              <a:rPr b="1" lang="en" sz="2700">
                <a:solidFill>
                  <a:schemeClr val="lt1"/>
                </a:solidFill>
              </a:rPr>
              <a:t>2024 </a:t>
            </a:r>
            <a:r>
              <a:rPr lang="en" sz="2700">
                <a:solidFill>
                  <a:schemeClr val="lt1"/>
                </a:solidFill>
              </a:rPr>
              <a:t>- Virtual meeting plus in-person meeting, tentatively in Forks, WA </a:t>
            </a:r>
            <a:endParaRPr sz="2700">
              <a:solidFill>
                <a:schemeClr val="lt1"/>
              </a:solidFill>
            </a:endParaRPr>
          </a:p>
          <a:p>
            <a:pPr indent="-400050" lvl="0" marL="457200" rtl="0" algn="l">
              <a:spcBef>
                <a:spcPts val="1000"/>
              </a:spcBef>
              <a:spcAft>
                <a:spcPts val="0"/>
              </a:spcAft>
              <a:buClr>
                <a:schemeClr val="lt1"/>
              </a:buClr>
              <a:buSzPts val="2700"/>
              <a:buChar char="●"/>
            </a:pPr>
            <a:r>
              <a:rPr b="1" lang="en" sz="2700">
                <a:solidFill>
                  <a:schemeClr val="lt1"/>
                </a:solidFill>
              </a:rPr>
              <a:t>2025 </a:t>
            </a:r>
            <a:r>
              <a:rPr lang="en" sz="2700">
                <a:solidFill>
                  <a:schemeClr val="lt1"/>
                </a:solidFill>
              </a:rPr>
              <a:t>- Two to three virtual meetings</a:t>
            </a:r>
            <a:endParaRPr sz="2700">
              <a:solidFill>
                <a:schemeClr val="lt1"/>
              </a:solidFill>
            </a:endParaRPr>
          </a:p>
          <a:p>
            <a:pPr indent="-400050" lvl="0" marL="457200" rtl="0" algn="l">
              <a:spcBef>
                <a:spcPts val="1000"/>
              </a:spcBef>
              <a:spcAft>
                <a:spcPts val="1000"/>
              </a:spcAft>
              <a:buClr>
                <a:schemeClr val="lt1"/>
              </a:buClr>
              <a:buSzPts val="2700"/>
              <a:buChar char="●"/>
            </a:pPr>
            <a:r>
              <a:rPr b="1" lang="en" sz="2700">
                <a:solidFill>
                  <a:schemeClr val="lt1"/>
                </a:solidFill>
              </a:rPr>
              <a:t>2026 </a:t>
            </a:r>
            <a:r>
              <a:rPr lang="en" sz="2700">
                <a:solidFill>
                  <a:schemeClr val="lt1"/>
                </a:solidFill>
              </a:rPr>
              <a:t>- In-person meeting, tentatively in Oregon, </a:t>
            </a:r>
            <a:br>
              <a:rPr lang="en" sz="2700">
                <a:solidFill>
                  <a:schemeClr val="lt1"/>
                </a:solidFill>
              </a:rPr>
            </a:br>
            <a:r>
              <a:rPr lang="en" sz="2700">
                <a:solidFill>
                  <a:schemeClr val="lt1"/>
                </a:solidFill>
              </a:rPr>
              <a:t>plus final virtual meeting to conclude project</a:t>
            </a:r>
            <a:endParaRPr sz="27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4"/>
          <p:cNvPicPr preferRelativeResize="0"/>
          <p:nvPr/>
        </p:nvPicPr>
        <p:blipFill>
          <a:blip r:embed="rId3">
            <a:alphaModFix/>
          </a:blip>
          <a:stretch>
            <a:fillRect/>
          </a:stretch>
        </p:blipFill>
        <p:spPr>
          <a:xfrm>
            <a:off x="0" y="-381000"/>
            <a:ext cx="9229100" cy="5530926"/>
          </a:xfrm>
          <a:prstGeom prst="rect">
            <a:avLst/>
          </a:prstGeom>
          <a:noFill/>
          <a:ln>
            <a:noFill/>
          </a:ln>
        </p:spPr>
      </p:pic>
      <p:sp>
        <p:nvSpPr>
          <p:cNvPr id="182" name="Google Shape;182;p24"/>
          <p:cNvSpPr txBox="1"/>
          <p:nvPr>
            <p:ph idx="1" type="subTitle"/>
          </p:nvPr>
        </p:nvSpPr>
        <p:spPr>
          <a:xfrm>
            <a:off x="940275" y="1732275"/>
            <a:ext cx="7586100" cy="345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lt1"/>
                </a:solidFill>
              </a:rPr>
              <a:t>Ideas for </a:t>
            </a:r>
            <a:r>
              <a:rPr lang="en" sz="3600">
                <a:solidFill>
                  <a:schemeClr val="lt1"/>
                </a:solidFill>
              </a:rPr>
              <a:t>Future Agenda Topics:</a:t>
            </a:r>
            <a:endParaRPr sz="3600">
              <a:solidFill>
                <a:schemeClr val="lt1"/>
              </a:solidFill>
            </a:endParaRPr>
          </a:p>
          <a:p>
            <a:pPr indent="-361950" lvl="0" marL="457200" rtl="0" algn="l">
              <a:lnSpc>
                <a:spcPct val="115000"/>
              </a:lnSpc>
              <a:spcBef>
                <a:spcPts val="0"/>
              </a:spcBef>
              <a:spcAft>
                <a:spcPts val="0"/>
              </a:spcAft>
              <a:buClr>
                <a:schemeClr val="lt1"/>
              </a:buClr>
              <a:buSzPts val="2100"/>
              <a:buChar char="●"/>
            </a:pPr>
            <a:r>
              <a:rPr lang="en" sz="2100">
                <a:solidFill>
                  <a:schemeClr val="lt1"/>
                </a:solidFill>
              </a:rPr>
              <a:t>Overviews and updates for each of 4 project components</a:t>
            </a:r>
            <a:endParaRPr sz="2100">
              <a:solidFill>
                <a:schemeClr val="lt1"/>
              </a:solidFill>
            </a:endParaRPr>
          </a:p>
          <a:p>
            <a:pPr indent="-361950" lvl="0" marL="457200" rtl="0" algn="l">
              <a:lnSpc>
                <a:spcPct val="115000"/>
              </a:lnSpc>
              <a:spcBef>
                <a:spcPts val="0"/>
              </a:spcBef>
              <a:spcAft>
                <a:spcPts val="0"/>
              </a:spcAft>
              <a:buClr>
                <a:schemeClr val="lt1"/>
              </a:buClr>
              <a:buSzPts val="2100"/>
              <a:buChar char="●"/>
            </a:pPr>
            <a:r>
              <a:rPr lang="en" sz="2100">
                <a:solidFill>
                  <a:schemeClr val="lt1"/>
                </a:solidFill>
              </a:rPr>
              <a:t>Tri-state crab management process, points of input</a:t>
            </a:r>
            <a:endParaRPr sz="2100">
              <a:solidFill>
                <a:schemeClr val="lt1"/>
              </a:solidFill>
            </a:endParaRPr>
          </a:p>
          <a:p>
            <a:pPr indent="-361950" lvl="0" marL="457200" rtl="0" algn="l">
              <a:lnSpc>
                <a:spcPct val="115000"/>
              </a:lnSpc>
              <a:spcBef>
                <a:spcPts val="0"/>
              </a:spcBef>
              <a:spcAft>
                <a:spcPts val="0"/>
              </a:spcAft>
              <a:buClr>
                <a:schemeClr val="lt1"/>
              </a:buClr>
              <a:buSzPts val="2100"/>
              <a:buChar char="●"/>
            </a:pPr>
            <a:r>
              <a:rPr lang="en" sz="2100">
                <a:solidFill>
                  <a:schemeClr val="lt1"/>
                </a:solidFill>
              </a:rPr>
              <a:t>New electronic monitoring program implementation (WA)</a:t>
            </a:r>
            <a:endParaRPr sz="2100">
              <a:solidFill>
                <a:schemeClr val="lt1"/>
              </a:solidFill>
            </a:endParaRPr>
          </a:p>
          <a:p>
            <a:pPr indent="-361950" lvl="0" marL="457200" rtl="0" algn="l">
              <a:lnSpc>
                <a:spcPct val="115000"/>
              </a:lnSpc>
              <a:spcBef>
                <a:spcPts val="0"/>
              </a:spcBef>
              <a:spcAft>
                <a:spcPts val="0"/>
              </a:spcAft>
              <a:buClr>
                <a:schemeClr val="lt1"/>
              </a:buClr>
              <a:buSzPts val="2100"/>
              <a:buChar char="●"/>
            </a:pPr>
            <a:r>
              <a:rPr lang="en" sz="2100">
                <a:solidFill>
                  <a:schemeClr val="lt1"/>
                </a:solidFill>
              </a:rPr>
              <a:t>Multi-stressor interactions: current and future conditions</a:t>
            </a:r>
            <a:endParaRPr sz="2100">
              <a:solidFill>
                <a:schemeClr val="lt1"/>
              </a:solidFill>
            </a:endParaRPr>
          </a:p>
          <a:p>
            <a:pPr indent="-361950" lvl="0" marL="457200" rtl="0" algn="l">
              <a:lnSpc>
                <a:spcPct val="115000"/>
              </a:lnSpc>
              <a:spcBef>
                <a:spcPts val="0"/>
              </a:spcBef>
              <a:spcAft>
                <a:spcPts val="0"/>
              </a:spcAft>
              <a:buClr>
                <a:schemeClr val="lt1"/>
              </a:buClr>
              <a:buSzPts val="2100"/>
              <a:buChar char="●"/>
            </a:pPr>
            <a:r>
              <a:rPr lang="en" sz="2100">
                <a:solidFill>
                  <a:schemeClr val="lt1"/>
                </a:solidFill>
              </a:rPr>
              <a:t>Key science questions critical to resource managers</a:t>
            </a:r>
            <a:endParaRPr sz="2100">
              <a:solidFill>
                <a:schemeClr val="lt1"/>
              </a:solidFill>
            </a:endParaRPr>
          </a:p>
          <a:p>
            <a:pPr indent="-361950" lvl="0" marL="457200" rtl="0" algn="l">
              <a:lnSpc>
                <a:spcPct val="115000"/>
              </a:lnSpc>
              <a:spcBef>
                <a:spcPts val="0"/>
              </a:spcBef>
              <a:spcAft>
                <a:spcPts val="0"/>
              </a:spcAft>
              <a:buClr>
                <a:schemeClr val="lt1"/>
              </a:buClr>
              <a:buSzPts val="2100"/>
              <a:buChar char="●"/>
            </a:pPr>
            <a:r>
              <a:rPr lang="en" sz="2100">
                <a:solidFill>
                  <a:schemeClr val="lt1"/>
                </a:solidFill>
              </a:rPr>
              <a:t>Special concerns of Tribal resource managers</a:t>
            </a:r>
            <a:endParaRPr sz="21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5"/>
          <p:cNvPicPr preferRelativeResize="0"/>
          <p:nvPr/>
        </p:nvPicPr>
        <p:blipFill rotWithShape="1">
          <a:blip r:embed="rId3">
            <a:alphaModFix/>
          </a:blip>
          <a:srcRect b="0" l="0" r="0" t="4168"/>
          <a:stretch/>
        </p:blipFill>
        <p:spPr>
          <a:xfrm>
            <a:off x="0" y="-94850"/>
            <a:ext cx="9144003" cy="6571849"/>
          </a:xfrm>
          <a:prstGeom prst="rect">
            <a:avLst/>
          </a:prstGeom>
          <a:noFill/>
          <a:ln>
            <a:noFill/>
          </a:ln>
        </p:spPr>
      </p:pic>
      <p:sp>
        <p:nvSpPr>
          <p:cNvPr id="188" name="Google Shape;188;p25"/>
          <p:cNvSpPr txBox="1"/>
          <p:nvPr>
            <p:ph idx="1" type="subTitle"/>
          </p:nvPr>
        </p:nvSpPr>
        <p:spPr>
          <a:xfrm>
            <a:off x="311700" y="8622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800">
                <a:solidFill>
                  <a:schemeClr val="lt1"/>
                </a:solidFill>
              </a:rPr>
              <a:t>Next Steps</a:t>
            </a:r>
            <a:endParaRPr sz="3800">
              <a:solidFill>
                <a:schemeClr val="lt1"/>
              </a:solidFill>
            </a:endParaRPr>
          </a:p>
          <a:p>
            <a:pPr indent="0" lvl="0" marL="0" rtl="0" algn="l">
              <a:spcBef>
                <a:spcPts val="0"/>
              </a:spcBef>
              <a:spcAft>
                <a:spcPts val="0"/>
              </a:spcAft>
              <a:buNone/>
            </a:pPr>
            <a:r>
              <a:t/>
            </a:r>
            <a:endParaRPr sz="36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mt="14000"/>
          </a:blip>
          <a:stretch>
            <a:fillRect/>
          </a:stretch>
        </p:blipFill>
        <p:spPr>
          <a:xfrm>
            <a:off x="0" y="-216900"/>
            <a:ext cx="9144003" cy="6858002"/>
          </a:xfrm>
          <a:prstGeom prst="rect">
            <a:avLst/>
          </a:prstGeom>
          <a:noFill/>
          <a:ln>
            <a:noFill/>
          </a:ln>
        </p:spPr>
      </p:pic>
      <p:pic>
        <p:nvPicPr>
          <p:cNvPr id="67" name="Google Shape;67;p15"/>
          <p:cNvPicPr preferRelativeResize="0"/>
          <p:nvPr/>
        </p:nvPicPr>
        <p:blipFill>
          <a:blip r:embed="rId4">
            <a:alphaModFix/>
          </a:blip>
          <a:stretch>
            <a:fillRect/>
          </a:stretch>
        </p:blipFill>
        <p:spPr>
          <a:xfrm>
            <a:off x="2353688" y="623175"/>
            <a:ext cx="4436624" cy="4412526"/>
          </a:xfrm>
          <a:prstGeom prst="rect">
            <a:avLst/>
          </a:prstGeom>
          <a:noFill/>
          <a:ln>
            <a:noFill/>
          </a:ln>
        </p:spPr>
      </p:pic>
      <p:sp>
        <p:nvSpPr>
          <p:cNvPr id="68" name="Google Shape;68;p15"/>
          <p:cNvSpPr txBox="1"/>
          <p:nvPr/>
        </p:nvSpPr>
        <p:spPr>
          <a:xfrm>
            <a:off x="2353575" y="69075"/>
            <a:ext cx="4436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dk2"/>
                </a:solidFill>
              </a:rPr>
              <a:t>Can we avoid this?</a:t>
            </a:r>
            <a:endParaRPr sz="24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mt="14000"/>
          </a:blip>
          <a:stretch>
            <a:fillRect/>
          </a:stretch>
        </p:blipFill>
        <p:spPr>
          <a:xfrm>
            <a:off x="0" y="-216900"/>
            <a:ext cx="9144003" cy="6858002"/>
          </a:xfrm>
          <a:prstGeom prst="rect">
            <a:avLst/>
          </a:prstGeom>
          <a:noFill/>
          <a:ln>
            <a:noFill/>
          </a:ln>
        </p:spPr>
      </p:pic>
      <p:sp>
        <p:nvSpPr>
          <p:cNvPr id="74" name="Google Shape;74;p16"/>
          <p:cNvSpPr txBox="1"/>
          <p:nvPr/>
        </p:nvSpPr>
        <p:spPr>
          <a:xfrm>
            <a:off x="420625" y="-361368"/>
            <a:ext cx="11417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2800">
                <a:solidFill>
                  <a:srgbClr val="000000"/>
                </a:solidFill>
                <a:latin typeface="Calibri"/>
                <a:ea typeface="Calibri"/>
                <a:cs typeface="Calibri"/>
                <a:sym typeface="Calibri"/>
              </a:rPr>
              <a:t>Multiple Stressors are landing together on our shores</a:t>
            </a:r>
            <a:endParaRPr sz="3200">
              <a:solidFill>
                <a:srgbClr val="000000"/>
              </a:solidFill>
              <a:latin typeface="Calibri"/>
              <a:ea typeface="Calibri"/>
              <a:cs typeface="Calibri"/>
              <a:sym typeface="Calibri"/>
            </a:endParaRPr>
          </a:p>
        </p:txBody>
      </p:sp>
      <p:pic>
        <p:nvPicPr>
          <p:cNvPr id="75" name="Google Shape;75;p16"/>
          <p:cNvPicPr preferRelativeResize="0"/>
          <p:nvPr/>
        </p:nvPicPr>
        <p:blipFill rotWithShape="1">
          <a:blip r:embed="rId4">
            <a:alphaModFix/>
          </a:blip>
          <a:srcRect b="11480" l="0" r="9592" t="0"/>
          <a:stretch/>
        </p:blipFill>
        <p:spPr>
          <a:xfrm>
            <a:off x="354775" y="932350"/>
            <a:ext cx="1883350" cy="1553526"/>
          </a:xfrm>
          <a:prstGeom prst="rect">
            <a:avLst/>
          </a:prstGeom>
          <a:noFill/>
          <a:ln>
            <a:noFill/>
          </a:ln>
        </p:spPr>
      </p:pic>
      <p:pic>
        <p:nvPicPr>
          <p:cNvPr descr="A picture containing timeline&#10;&#10;Description automatically generated" id="76" name="Google Shape;76;p16"/>
          <p:cNvPicPr preferRelativeResize="0"/>
          <p:nvPr/>
        </p:nvPicPr>
        <p:blipFill rotWithShape="1">
          <a:blip r:embed="rId5">
            <a:alphaModFix/>
          </a:blip>
          <a:srcRect b="0" l="0" r="0" t="0"/>
          <a:stretch/>
        </p:blipFill>
        <p:spPr>
          <a:xfrm>
            <a:off x="6652174" y="3632793"/>
            <a:ext cx="2290476" cy="1348659"/>
          </a:xfrm>
          <a:prstGeom prst="rect">
            <a:avLst/>
          </a:prstGeom>
          <a:noFill/>
          <a:ln>
            <a:noFill/>
          </a:ln>
        </p:spPr>
      </p:pic>
      <p:pic>
        <p:nvPicPr>
          <p:cNvPr descr="A picture containing calendar&#10;&#10;Description automatically generated" id="77" name="Google Shape;77;p16"/>
          <p:cNvPicPr preferRelativeResize="0"/>
          <p:nvPr/>
        </p:nvPicPr>
        <p:blipFill rotWithShape="1">
          <a:blip r:embed="rId6">
            <a:alphaModFix/>
          </a:blip>
          <a:srcRect b="0" l="0" r="0" t="0"/>
          <a:stretch/>
        </p:blipFill>
        <p:spPr>
          <a:xfrm>
            <a:off x="7188200" y="932352"/>
            <a:ext cx="1551518" cy="2082149"/>
          </a:xfrm>
          <a:prstGeom prst="rect">
            <a:avLst/>
          </a:prstGeom>
          <a:noFill/>
          <a:ln>
            <a:noFill/>
          </a:ln>
        </p:spPr>
      </p:pic>
      <p:pic>
        <p:nvPicPr>
          <p:cNvPr descr="Map&#10;&#10;Description automatically generated" id="78" name="Google Shape;78;p16"/>
          <p:cNvPicPr preferRelativeResize="0"/>
          <p:nvPr/>
        </p:nvPicPr>
        <p:blipFill rotWithShape="1">
          <a:blip r:embed="rId7">
            <a:alphaModFix/>
          </a:blip>
          <a:srcRect b="0" l="0" r="0" t="0"/>
          <a:stretch/>
        </p:blipFill>
        <p:spPr>
          <a:xfrm>
            <a:off x="420625" y="2981142"/>
            <a:ext cx="1817500" cy="2082158"/>
          </a:xfrm>
          <a:prstGeom prst="rect">
            <a:avLst/>
          </a:prstGeom>
          <a:noFill/>
          <a:ln>
            <a:noFill/>
          </a:ln>
        </p:spPr>
      </p:pic>
      <p:pic>
        <p:nvPicPr>
          <p:cNvPr descr="A couple of boats in the water&#10;&#10;Description automatically generated with low confidence" id="79" name="Google Shape;79;p16"/>
          <p:cNvPicPr preferRelativeResize="0"/>
          <p:nvPr/>
        </p:nvPicPr>
        <p:blipFill rotWithShape="1">
          <a:blip r:embed="rId8">
            <a:alphaModFix/>
          </a:blip>
          <a:srcRect b="0" l="0" r="0" t="0"/>
          <a:stretch/>
        </p:blipFill>
        <p:spPr>
          <a:xfrm>
            <a:off x="3567933" y="1794302"/>
            <a:ext cx="2290469" cy="1717852"/>
          </a:xfrm>
          <a:prstGeom prst="rect">
            <a:avLst/>
          </a:prstGeom>
          <a:noFill/>
          <a:ln>
            <a:noFill/>
          </a:ln>
        </p:spPr>
      </p:pic>
      <p:cxnSp>
        <p:nvCxnSpPr>
          <p:cNvPr id="80" name="Google Shape;80;p16"/>
          <p:cNvCxnSpPr/>
          <p:nvPr/>
        </p:nvCxnSpPr>
        <p:spPr>
          <a:xfrm>
            <a:off x="2408725" y="1140668"/>
            <a:ext cx="1159200" cy="818400"/>
          </a:xfrm>
          <a:prstGeom prst="straightConnector1">
            <a:avLst/>
          </a:prstGeom>
          <a:noFill/>
          <a:ln cap="flat" cmpd="sng" w="88900">
            <a:solidFill>
              <a:srgbClr val="FF0000"/>
            </a:solidFill>
            <a:prstDash val="solid"/>
            <a:miter lim="800000"/>
            <a:headEnd len="sm" w="sm" type="none"/>
            <a:tailEnd len="med" w="med" type="triangle"/>
          </a:ln>
        </p:spPr>
      </p:cxnSp>
      <p:cxnSp>
        <p:nvCxnSpPr>
          <p:cNvPr id="81" name="Google Shape;81;p16"/>
          <p:cNvCxnSpPr/>
          <p:nvPr/>
        </p:nvCxnSpPr>
        <p:spPr>
          <a:xfrm flipH="1" rot="10800000">
            <a:off x="2181614" y="3436505"/>
            <a:ext cx="1386300" cy="525300"/>
          </a:xfrm>
          <a:prstGeom prst="straightConnector1">
            <a:avLst/>
          </a:prstGeom>
          <a:noFill/>
          <a:ln cap="flat" cmpd="sng" w="88900">
            <a:solidFill>
              <a:srgbClr val="FF0000"/>
            </a:solidFill>
            <a:prstDash val="solid"/>
            <a:miter lim="800000"/>
            <a:headEnd len="sm" w="sm" type="none"/>
            <a:tailEnd len="med" w="med" type="triangle"/>
          </a:ln>
        </p:spPr>
      </p:cxnSp>
      <p:cxnSp>
        <p:nvCxnSpPr>
          <p:cNvPr id="82" name="Google Shape;82;p16"/>
          <p:cNvCxnSpPr/>
          <p:nvPr/>
        </p:nvCxnSpPr>
        <p:spPr>
          <a:xfrm rot="10800000">
            <a:off x="5717000" y="3512155"/>
            <a:ext cx="1166400" cy="519900"/>
          </a:xfrm>
          <a:prstGeom prst="straightConnector1">
            <a:avLst/>
          </a:prstGeom>
          <a:noFill/>
          <a:ln cap="flat" cmpd="sng" w="88900">
            <a:solidFill>
              <a:srgbClr val="FF0000"/>
            </a:solidFill>
            <a:prstDash val="solid"/>
            <a:miter lim="800000"/>
            <a:headEnd len="sm" w="sm" type="none"/>
            <a:tailEnd len="med" w="med" type="triangle"/>
          </a:ln>
        </p:spPr>
      </p:cxnSp>
      <p:cxnSp>
        <p:nvCxnSpPr>
          <p:cNvPr id="83" name="Google Shape;83;p16"/>
          <p:cNvCxnSpPr/>
          <p:nvPr/>
        </p:nvCxnSpPr>
        <p:spPr>
          <a:xfrm flipH="1">
            <a:off x="5960300" y="1180567"/>
            <a:ext cx="1227900" cy="738600"/>
          </a:xfrm>
          <a:prstGeom prst="straightConnector1">
            <a:avLst/>
          </a:prstGeom>
          <a:noFill/>
          <a:ln cap="flat" cmpd="sng" w="88900">
            <a:solidFill>
              <a:srgbClr val="FF0000"/>
            </a:solidFill>
            <a:prstDash val="solid"/>
            <a:miter lim="800000"/>
            <a:headEnd len="sm" w="sm" type="none"/>
            <a:tailEnd len="med" w="med" type="triangle"/>
          </a:ln>
        </p:spPr>
      </p:cxnSp>
      <p:sp>
        <p:nvSpPr>
          <p:cNvPr id="84" name="Google Shape;84;p16"/>
          <p:cNvSpPr txBox="1"/>
          <p:nvPr/>
        </p:nvSpPr>
        <p:spPr>
          <a:xfrm>
            <a:off x="716850" y="520700"/>
            <a:ext cx="1159200" cy="3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rPr>
              <a:t>hypoxia</a:t>
            </a:r>
            <a:endParaRPr sz="1800">
              <a:solidFill>
                <a:srgbClr val="0000FF"/>
              </a:solidFill>
            </a:endParaRPr>
          </a:p>
        </p:txBody>
      </p:sp>
      <p:sp>
        <p:nvSpPr>
          <p:cNvPr id="85" name="Google Shape;85;p16"/>
          <p:cNvSpPr txBox="1"/>
          <p:nvPr/>
        </p:nvSpPr>
        <p:spPr>
          <a:xfrm>
            <a:off x="6712963" y="3162250"/>
            <a:ext cx="2502000" cy="3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rPr>
              <a:t>Harmful algal blooms </a:t>
            </a:r>
            <a:endParaRPr sz="1800">
              <a:solidFill>
                <a:srgbClr val="0000FF"/>
              </a:solidFill>
            </a:endParaRPr>
          </a:p>
        </p:txBody>
      </p:sp>
      <p:sp>
        <p:nvSpPr>
          <p:cNvPr id="86" name="Google Shape;86;p16"/>
          <p:cNvSpPr txBox="1"/>
          <p:nvPr/>
        </p:nvSpPr>
        <p:spPr>
          <a:xfrm>
            <a:off x="6713950" y="520700"/>
            <a:ext cx="2158500" cy="3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rPr>
              <a:t>marine heatwaves</a:t>
            </a:r>
            <a:endParaRPr sz="1800">
              <a:solidFill>
                <a:srgbClr val="0000FF"/>
              </a:solidFill>
            </a:endParaRPr>
          </a:p>
        </p:txBody>
      </p:sp>
      <p:sp>
        <p:nvSpPr>
          <p:cNvPr id="87" name="Google Shape;87;p16"/>
          <p:cNvSpPr txBox="1"/>
          <p:nvPr/>
        </p:nvSpPr>
        <p:spPr>
          <a:xfrm>
            <a:off x="250125" y="2588675"/>
            <a:ext cx="2158500" cy="3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rPr>
              <a:t> ocean acidification</a:t>
            </a:r>
            <a:endParaRPr sz="1800">
              <a:solidFill>
                <a:srgbClr val="0000FF"/>
              </a:solidFill>
            </a:endParaRPr>
          </a:p>
        </p:txBody>
      </p:sp>
      <p:sp>
        <p:nvSpPr>
          <p:cNvPr id="88" name="Google Shape;88;p16"/>
          <p:cNvSpPr txBox="1"/>
          <p:nvPr/>
        </p:nvSpPr>
        <p:spPr>
          <a:xfrm>
            <a:off x="2401813" y="4163050"/>
            <a:ext cx="4622700" cy="8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500">
                <a:solidFill>
                  <a:schemeClr val="dk2"/>
                </a:solidFill>
              </a:rPr>
              <a:t>Can we put science to work?</a:t>
            </a:r>
            <a:endParaRPr i="1" sz="25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7"/>
          <p:cNvPicPr preferRelativeResize="0"/>
          <p:nvPr/>
        </p:nvPicPr>
        <p:blipFill>
          <a:blip r:embed="rId3">
            <a:alphaModFix amt="14000"/>
          </a:blip>
          <a:stretch>
            <a:fillRect/>
          </a:stretch>
        </p:blipFill>
        <p:spPr>
          <a:xfrm>
            <a:off x="63500" y="-219075"/>
            <a:ext cx="9144003" cy="6858002"/>
          </a:xfrm>
          <a:prstGeom prst="rect">
            <a:avLst/>
          </a:prstGeom>
          <a:noFill/>
          <a:ln>
            <a:noFill/>
          </a:ln>
        </p:spPr>
      </p:pic>
      <p:sp>
        <p:nvSpPr>
          <p:cNvPr id="94" name="Google Shape;94;p17"/>
          <p:cNvSpPr txBox="1"/>
          <p:nvPr>
            <p:ph type="title"/>
          </p:nvPr>
        </p:nvSpPr>
        <p:spPr>
          <a:xfrm>
            <a:off x="542925" y="-21907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Calibri"/>
              <a:buNone/>
            </a:pPr>
            <a:r>
              <a:rPr lang="en" sz="3000"/>
              <a:t>Our Objectives:</a:t>
            </a:r>
            <a:endParaRPr sz="3000"/>
          </a:p>
        </p:txBody>
      </p:sp>
      <p:sp>
        <p:nvSpPr>
          <p:cNvPr id="95" name="Google Shape;95;p17"/>
          <p:cNvSpPr txBox="1"/>
          <p:nvPr/>
        </p:nvSpPr>
        <p:spPr>
          <a:xfrm>
            <a:off x="542925" y="775097"/>
            <a:ext cx="7448700" cy="1038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Calibri"/>
                <a:ea typeface="Calibri"/>
                <a:cs typeface="Calibri"/>
                <a:sym typeface="Calibri"/>
              </a:rPr>
              <a:t>Objective 1</a:t>
            </a:r>
            <a:r>
              <a:rPr b="0" i="0" lang="en" sz="2100" u="none" cap="none" strike="noStrike">
                <a:solidFill>
                  <a:schemeClr val="dk1"/>
                </a:solidFill>
                <a:latin typeface="Calibri"/>
                <a:ea typeface="Calibri"/>
                <a:cs typeface="Calibri"/>
                <a:sym typeface="Calibri"/>
              </a:rPr>
              <a:t>: Construct a comprehensive synthesis of multi-stressor exposure in the nCCE</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pic>
        <p:nvPicPr>
          <p:cNvPr descr="Brendan Carter, Ph.D." id="96" name="Google Shape;96;p17"/>
          <p:cNvPicPr preferRelativeResize="0"/>
          <p:nvPr/>
        </p:nvPicPr>
        <p:blipFill rotWithShape="1">
          <a:blip r:embed="rId4">
            <a:alphaModFix/>
          </a:blip>
          <a:srcRect b="0" l="0" r="0" t="0"/>
          <a:stretch/>
        </p:blipFill>
        <p:spPr>
          <a:xfrm>
            <a:off x="5056932" y="3568708"/>
            <a:ext cx="934800" cy="934800"/>
          </a:xfrm>
          <a:prstGeom prst="ellipse">
            <a:avLst/>
          </a:prstGeom>
          <a:noFill/>
          <a:ln>
            <a:noFill/>
          </a:ln>
        </p:spPr>
      </p:pic>
      <p:pic>
        <p:nvPicPr>
          <p:cNvPr descr="NOAA Research Employee of the Month, Nov 2011" id="97" name="Google Shape;97;p17"/>
          <p:cNvPicPr preferRelativeResize="0"/>
          <p:nvPr/>
        </p:nvPicPr>
        <p:blipFill rotWithShape="1">
          <a:blip r:embed="rId5">
            <a:alphaModFix/>
          </a:blip>
          <a:srcRect b="19283" l="0" r="0" t="0"/>
          <a:stretch/>
        </p:blipFill>
        <p:spPr>
          <a:xfrm>
            <a:off x="7241625" y="3568700"/>
            <a:ext cx="934800" cy="1005900"/>
          </a:xfrm>
          <a:prstGeom prst="ellipse">
            <a:avLst/>
          </a:prstGeom>
          <a:noFill/>
          <a:ln>
            <a:noFill/>
          </a:ln>
        </p:spPr>
      </p:pic>
      <p:pic>
        <p:nvPicPr>
          <p:cNvPr descr="Dr. Richard Feely selected as a AAAS Fellow | NOAA Pacific Marine  Environmental Laboratory (PMEL)" id="98" name="Google Shape;98;p17"/>
          <p:cNvPicPr preferRelativeResize="0"/>
          <p:nvPr/>
        </p:nvPicPr>
        <p:blipFill rotWithShape="1">
          <a:blip r:embed="rId6">
            <a:alphaModFix/>
          </a:blip>
          <a:srcRect b="0" l="0" r="0" t="0"/>
          <a:stretch/>
        </p:blipFill>
        <p:spPr>
          <a:xfrm>
            <a:off x="6142569" y="3563700"/>
            <a:ext cx="934800" cy="1066800"/>
          </a:xfrm>
          <a:prstGeom prst="ellipse">
            <a:avLst/>
          </a:prstGeom>
          <a:noFill/>
          <a:ln>
            <a:noFill/>
          </a:ln>
        </p:spPr>
      </p:pic>
      <p:pic>
        <p:nvPicPr>
          <p:cNvPr descr="Jack Barth - Author Biography | Down To Earth" id="99" name="Google Shape;99;p17"/>
          <p:cNvPicPr preferRelativeResize="0"/>
          <p:nvPr/>
        </p:nvPicPr>
        <p:blipFill rotWithShape="1">
          <a:blip r:embed="rId7">
            <a:alphaModFix/>
          </a:blip>
          <a:srcRect b="9354" l="0" r="0" t="0"/>
          <a:stretch/>
        </p:blipFill>
        <p:spPr>
          <a:xfrm>
            <a:off x="8203575" y="3541086"/>
            <a:ext cx="868800" cy="1082700"/>
          </a:xfrm>
          <a:prstGeom prst="ellipse">
            <a:avLst/>
          </a:prstGeom>
          <a:noFill/>
          <a:ln>
            <a:noFill/>
          </a:ln>
        </p:spPr>
      </p:pic>
      <p:pic>
        <p:nvPicPr>
          <p:cNvPr descr="Dr. Maria T. Kavanaugh (PI) | Seascape Ecology Laboratory" id="100" name="Google Shape;100;p17"/>
          <p:cNvPicPr preferRelativeResize="0"/>
          <p:nvPr/>
        </p:nvPicPr>
        <p:blipFill rotWithShape="1">
          <a:blip r:embed="rId8">
            <a:alphaModFix/>
          </a:blip>
          <a:srcRect b="0" l="0" r="0" t="0"/>
          <a:stretch/>
        </p:blipFill>
        <p:spPr>
          <a:xfrm>
            <a:off x="3971309" y="3629707"/>
            <a:ext cx="934800" cy="934800"/>
          </a:xfrm>
          <a:prstGeom prst="ellipse">
            <a:avLst/>
          </a:prstGeom>
          <a:noFill/>
          <a:ln>
            <a:noFill/>
          </a:ln>
        </p:spPr>
      </p:pic>
      <p:pic>
        <p:nvPicPr>
          <p:cNvPr descr="New marine program staff -Dr. Vera Trainer, research lead for the ONRC  marine science program | Forks Forum" id="101" name="Google Shape;101;p17"/>
          <p:cNvPicPr preferRelativeResize="0"/>
          <p:nvPr/>
        </p:nvPicPr>
        <p:blipFill rotWithShape="1">
          <a:blip r:embed="rId9">
            <a:alphaModFix/>
          </a:blip>
          <a:srcRect b="19607" l="0" r="0" t="0"/>
          <a:stretch/>
        </p:blipFill>
        <p:spPr>
          <a:xfrm>
            <a:off x="2085675" y="3550850"/>
            <a:ext cx="797700" cy="915900"/>
          </a:xfrm>
          <a:prstGeom prst="ellipse">
            <a:avLst/>
          </a:prstGeom>
          <a:noFill/>
          <a:ln>
            <a:noFill/>
          </a:ln>
        </p:spPr>
      </p:pic>
      <p:pic>
        <p:nvPicPr>
          <p:cNvPr descr="Jan Newton | College of the Environment" id="102" name="Google Shape;102;p17"/>
          <p:cNvPicPr preferRelativeResize="0"/>
          <p:nvPr/>
        </p:nvPicPr>
        <p:blipFill rotWithShape="1">
          <a:blip r:embed="rId10">
            <a:alphaModFix/>
          </a:blip>
          <a:srcRect b="0" l="0" r="0" t="0"/>
          <a:stretch/>
        </p:blipFill>
        <p:spPr>
          <a:xfrm>
            <a:off x="1082093" y="3593607"/>
            <a:ext cx="830400" cy="830400"/>
          </a:xfrm>
          <a:prstGeom prst="ellipse">
            <a:avLst/>
          </a:prstGeom>
          <a:noFill/>
          <a:ln>
            <a:noFill/>
          </a:ln>
        </p:spPr>
      </p:pic>
      <p:sp>
        <p:nvSpPr>
          <p:cNvPr id="103" name="Google Shape;103;p17"/>
          <p:cNvSpPr txBox="1"/>
          <p:nvPr/>
        </p:nvSpPr>
        <p:spPr>
          <a:xfrm>
            <a:off x="542925" y="1632868"/>
            <a:ext cx="8058300" cy="1362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Calibri"/>
                <a:ea typeface="Calibri"/>
                <a:cs typeface="Calibri"/>
                <a:sym typeface="Calibri"/>
              </a:rPr>
              <a:t>Why do this?</a:t>
            </a:r>
            <a:r>
              <a:rPr b="0" i="0" lang="en" sz="2100" u="none" cap="none" strike="noStrike">
                <a:solidFill>
                  <a:schemeClr val="dk1"/>
                </a:solidFill>
                <a:latin typeface="Calibri"/>
                <a:ea typeface="Calibri"/>
                <a:cs typeface="Calibri"/>
                <a:sym typeface="Calibri"/>
              </a:rPr>
              <a:t> We don’t have a complete picture of </a:t>
            </a:r>
            <a:r>
              <a:rPr lang="en" sz="2100">
                <a:solidFill>
                  <a:schemeClr val="dk1"/>
                </a:solidFill>
                <a:latin typeface="Calibri"/>
                <a:ea typeface="Calibri"/>
                <a:cs typeface="Calibri"/>
                <a:sym typeface="Calibri"/>
              </a:rPr>
              <a:t>the risks we face -</a:t>
            </a:r>
            <a:r>
              <a:rPr b="0" i="0" lang="en" sz="2100" u="none" cap="none" strike="noStrike">
                <a:solidFill>
                  <a:schemeClr val="dk1"/>
                </a:solidFill>
                <a:latin typeface="Calibri"/>
                <a:ea typeface="Calibri"/>
                <a:cs typeface="Calibri"/>
                <a:sym typeface="Calibri"/>
              </a:rPr>
              <a:t>where, when and how severely OA, hypoxia, marine heatwaves, and HABs are affecting different parts of our coastal ocean.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04" name="Google Shape;104;p17"/>
          <p:cNvSpPr txBox="1"/>
          <p:nvPr/>
        </p:nvSpPr>
        <p:spPr>
          <a:xfrm>
            <a:off x="850600" y="4381250"/>
            <a:ext cx="9942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Jan </a:t>
            </a:r>
            <a:r>
              <a:rPr lang="en" sz="1500">
                <a:solidFill>
                  <a:schemeClr val="dk2"/>
                </a:solidFill>
              </a:rPr>
              <a:t>Newton</a:t>
            </a:r>
            <a:endParaRPr sz="1500">
              <a:solidFill>
                <a:schemeClr val="dk2"/>
              </a:solidFill>
            </a:endParaRPr>
          </a:p>
        </p:txBody>
      </p:sp>
      <p:sp>
        <p:nvSpPr>
          <p:cNvPr id="105" name="Google Shape;105;p17"/>
          <p:cNvSpPr txBox="1"/>
          <p:nvPr/>
        </p:nvSpPr>
        <p:spPr>
          <a:xfrm>
            <a:off x="2015275" y="4372700"/>
            <a:ext cx="9942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Vera</a:t>
            </a:r>
            <a:r>
              <a:rPr lang="en" sz="1500">
                <a:solidFill>
                  <a:schemeClr val="dk2"/>
                </a:solidFill>
              </a:rPr>
              <a:t> Trainer</a:t>
            </a:r>
            <a:endParaRPr sz="1500">
              <a:solidFill>
                <a:schemeClr val="dk2"/>
              </a:solidFill>
            </a:endParaRPr>
          </a:p>
        </p:txBody>
      </p:sp>
      <p:sp>
        <p:nvSpPr>
          <p:cNvPr id="106" name="Google Shape;106;p17"/>
          <p:cNvSpPr txBox="1"/>
          <p:nvPr/>
        </p:nvSpPr>
        <p:spPr>
          <a:xfrm>
            <a:off x="3804125" y="4451100"/>
            <a:ext cx="13290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Maria</a:t>
            </a:r>
            <a:r>
              <a:rPr lang="en" sz="1500">
                <a:solidFill>
                  <a:schemeClr val="dk2"/>
                </a:solidFill>
              </a:rPr>
              <a:t> Kavanaugh</a:t>
            </a:r>
            <a:endParaRPr sz="1500">
              <a:solidFill>
                <a:schemeClr val="dk2"/>
              </a:solidFill>
            </a:endParaRPr>
          </a:p>
        </p:txBody>
      </p:sp>
      <p:sp>
        <p:nvSpPr>
          <p:cNvPr id="107" name="Google Shape;107;p17"/>
          <p:cNvSpPr txBox="1"/>
          <p:nvPr/>
        </p:nvSpPr>
        <p:spPr>
          <a:xfrm>
            <a:off x="4977575" y="4527300"/>
            <a:ext cx="13290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Brendan Carter</a:t>
            </a:r>
            <a:endParaRPr sz="1500">
              <a:solidFill>
                <a:schemeClr val="dk2"/>
              </a:solidFill>
            </a:endParaRPr>
          </a:p>
        </p:txBody>
      </p:sp>
      <p:sp>
        <p:nvSpPr>
          <p:cNvPr id="108" name="Google Shape;108;p17"/>
          <p:cNvSpPr txBox="1"/>
          <p:nvPr/>
        </p:nvSpPr>
        <p:spPr>
          <a:xfrm>
            <a:off x="6068600" y="4623900"/>
            <a:ext cx="13290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Dick Feely</a:t>
            </a:r>
            <a:endParaRPr sz="1500">
              <a:solidFill>
                <a:schemeClr val="dk2"/>
              </a:solidFill>
            </a:endParaRPr>
          </a:p>
        </p:txBody>
      </p:sp>
      <p:sp>
        <p:nvSpPr>
          <p:cNvPr id="109" name="Google Shape;109;p17"/>
          <p:cNvSpPr txBox="1"/>
          <p:nvPr/>
        </p:nvSpPr>
        <p:spPr>
          <a:xfrm>
            <a:off x="7280475" y="4527300"/>
            <a:ext cx="9942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Simone Alin</a:t>
            </a:r>
            <a:endParaRPr sz="1500">
              <a:solidFill>
                <a:schemeClr val="dk2"/>
              </a:solidFill>
            </a:endParaRPr>
          </a:p>
        </p:txBody>
      </p:sp>
      <p:sp>
        <p:nvSpPr>
          <p:cNvPr id="110" name="Google Shape;110;p17"/>
          <p:cNvSpPr txBox="1"/>
          <p:nvPr/>
        </p:nvSpPr>
        <p:spPr>
          <a:xfrm>
            <a:off x="8274675" y="4527300"/>
            <a:ext cx="8688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Jack Barth</a:t>
            </a:r>
            <a:endParaRPr sz="1500">
              <a:solidFill>
                <a:schemeClr val="dk2"/>
              </a:solidFill>
            </a:endParaRPr>
          </a:p>
        </p:txBody>
      </p:sp>
      <p:pic>
        <p:nvPicPr>
          <p:cNvPr id="111" name="Google Shape;111;p17"/>
          <p:cNvPicPr preferRelativeResize="0"/>
          <p:nvPr/>
        </p:nvPicPr>
        <p:blipFill rotWithShape="1">
          <a:blip r:embed="rId11">
            <a:alphaModFix/>
          </a:blip>
          <a:srcRect b="10015" l="9530" r="6499" t="10877"/>
          <a:stretch/>
        </p:blipFill>
        <p:spPr>
          <a:xfrm>
            <a:off x="2965038" y="3568711"/>
            <a:ext cx="934800" cy="880200"/>
          </a:xfrm>
          <a:prstGeom prst="ellipse">
            <a:avLst/>
          </a:prstGeom>
          <a:noFill/>
          <a:ln>
            <a:noFill/>
          </a:ln>
        </p:spPr>
      </p:pic>
      <p:sp>
        <p:nvSpPr>
          <p:cNvPr id="112" name="Google Shape;112;p17"/>
          <p:cNvSpPr txBox="1"/>
          <p:nvPr/>
        </p:nvSpPr>
        <p:spPr>
          <a:xfrm>
            <a:off x="2878550" y="4466750"/>
            <a:ext cx="9942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Christian Swift</a:t>
            </a:r>
            <a:endParaRPr sz="15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8"/>
          <p:cNvPicPr preferRelativeResize="0"/>
          <p:nvPr/>
        </p:nvPicPr>
        <p:blipFill>
          <a:blip r:embed="rId3">
            <a:alphaModFix amt="14000"/>
          </a:blip>
          <a:stretch>
            <a:fillRect/>
          </a:stretch>
        </p:blipFill>
        <p:spPr>
          <a:xfrm>
            <a:off x="0" y="-216900"/>
            <a:ext cx="9144003" cy="6858002"/>
          </a:xfrm>
          <a:prstGeom prst="rect">
            <a:avLst/>
          </a:prstGeom>
          <a:noFill/>
          <a:ln>
            <a:noFill/>
          </a:ln>
        </p:spPr>
      </p:pic>
      <p:sp>
        <p:nvSpPr>
          <p:cNvPr id="118" name="Google Shape;118;p18"/>
          <p:cNvSpPr txBox="1"/>
          <p:nvPr>
            <p:ph type="title"/>
          </p:nvPr>
        </p:nvSpPr>
        <p:spPr>
          <a:xfrm>
            <a:off x="542925" y="-21907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Calibri"/>
              <a:buNone/>
            </a:pPr>
            <a:r>
              <a:rPr lang="en" sz="2700"/>
              <a:t>Our Objectives:</a:t>
            </a:r>
            <a:endParaRPr/>
          </a:p>
        </p:txBody>
      </p:sp>
      <p:sp>
        <p:nvSpPr>
          <p:cNvPr id="119" name="Google Shape;119;p18"/>
          <p:cNvSpPr txBox="1"/>
          <p:nvPr/>
        </p:nvSpPr>
        <p:spPr>
          <a:xfrm>
            <a:off x="542925" y="775097"/>
            <a:ext cx="74487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Calibri"/>
                <a:ea typeface="Calibri"/>
                <a:cs typeface="Calibri"/>
                <a:sym typeface="Calibri"/>
              </a:rPr>
              <a:t>Objective 2</a:t>
            </a:r>
            <a:r>
              <a:rPr b="0" i="0" lang="en" sz="2100" u="none" cap="none" strike="noStrike">
                <a:solidFill>
                  <a:schemeClr val="dk1"/>
                </a:solidFill>
                <a:latin typeface="Calibri"/>
                <a:ea typeface="Calibri"/>
                <a:cs typeface="Calibri"/>
                <a:sym typeface="Calibri"/>
              </a:rPr>
              <a:t>: Understand risks and vulnerabilities of Dungeness crab and krill populations to change</a:t>
            </a:r>
            <a:endParaRPr b="0" i="0" sz="2100" u="none" cap="none" strike="noStrike">
              <a:solidFill>
                <a:schemeClr val="dk1"/>
              </a:solidFill>
              <a:latin typeface="Calibri"/>
              <a:ea typeface="Calibri"/>
              <a:cs typeface="Calibri"/>
              <a:sym typeface="Calibri"/>
            </a:endParaRPr>
          </a:p>
        </p:txBody>
      </p:sp>
      <p:sp>
        <p:nvSpPr>
          <p:cNvPr id="120" name="Google Shape;120;p18"/>
          <p:cNvSpPr txBox="1"/>
          <p:nvPr/>
        </p:nvSpPr>
        <p:spPr>
          <a:xfrm>
            <a:off x="542925" y="1641790"/>
            <a:ext cx="8343900" cy="1038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Calibri"/>
                <a:ea typeface="Calibri"/>
                <a:cs typeface="Calibri"/>
                <a:sym typeface="Calibri"/>
              </a:rPr>
              <a:t>Why do this?</a:t>
            </a:r>
            <a:r>
              <a:rPr b="0" i="0" lang="en" sz="2100" u="none" cap="none" strike="noStrike">
                <a:solidFill>
                  <a:schemeClr val="dk1"/>
                </a:solidFill>
                <a:latin typeface="Calibri"/>
                <a:ea typeface="Calibri"/>
                <a:cs typeface="Calibri"/>
                <a:sym typeface="Calibri"/>
              </a:rPr>
              <a:t> We don’t know what are the thresholds in stressors, </a:t>
            </a:r>
            <a:r>
              <a:rPr lang="en" sz="2100">
                <a:solidFill>
                  <a:schemeClr val="dk1"/>
                </a:solidFill>
                <a:latin typeface="Calibri"/>
                <a:ea typeface="Calibri"/>
                <a:cs typeface="Calibri"/>
                <a:sym typeface="Calibri"/>
              </a:rPr>
              <a:t>alone</a:t>
            </a:r>
            <a:r>
              <a:rPr b="0" i="0" lang="en" sz="2100" u="none" cap="none" strike="noStrike">
                <a:solidFill>
                  <a:schemeClr val="dk1"/>
                </a:solidFill>
                <a:latin typeface="Calibri"/>
                <a:ea typeface="Calibri"/>
                <a:cs typeface="Calibri"/>
                <a:sym typeface="Calibri"/>
              </a:rPr>
              <a:t> or in combination, that will impair the productivity of Dungeness crab</a:t>
            </a:r>
            <a:r>
              <a:rPr lang="en" sz="2100">
                <a:solidFill>
                  <a:schemeClr val="dk1"/>
                </a:solidFill>
                <a:latin typeface="Calibri"/>
                <a:ea typeface="Calibri"/>
                <a:cs typeface="Calibri"/>
                <a:sym typeface="Calibri"/>
              </a:rPr>
              <a:t> populations</a:t>
            </a:r>
            <a:r>
              <a:rPr b="0" i="0" lang="en" sz="2100" u="none" cap="none" strike="noStrike">
                <a:solidFill>
                  <a:schemeClr val="dk1"/>
                </a:solidFill>
                <a:latin typeface="Calibri"/>
                <a:ea typeface="Calibri"/>
                <a:cs typeface="Calibri"/>
                <a:sym typeface="Calibri"/>
              </a:rPr>
              <a:t> or forage food webs. </a:t>
            </a:r>
            <a:endParaRPr b="0" i="0" sz="2100" u="none" cap="none" strike="noStrike">
              <a:solidFill>
                <a:schemeClr val="dk1"/>
              </a:solidFill>
              <a:latin typeface="Calibri"/>
              <a:ea typeface="Calibri"/>
              <a:cs typeface="Calibri"/>
              <a:sym typeface="Calibri"/>
            </a:endParaRPr>
          </a:p>
        </p:txBody>
      </p:sp>
      <p:pic>
        <p:nvPicPr>
          <p:cNvPr descr="Bob Cowen | Leadership | Oregon State University" id="121" name="Google Shape;121;p18"/>
          <p:cNvPicPr preferRelativeResize="0"/>
          <p:nvPr/>
        </p:nvPicPr>
        <p:blipFill rotWithShape="1">
          <a:blip r:embed="rId4">
            <a:alphaModFix/>
          </a:blip>
          <a:srcRect b="0" l="0" r="0" t="0"/>
          <a:stretch/>
        </p:blipFill>
        <p:spPr>
          <a:xfrm>
            <a:off x="5781700" y="3884375"/>
            <a:ext cx="966000" cy="921600"/>
          </a:xfrm>
          <a:prstGeom prst="ellipse">
            <a:avLst/>
          </a:prstGeom>
          <a:noFill/>
          <a:ln>
            <a:noFill/>
          </a:ln>
        </p:spPr>
      </p:pic>
      <p:pic>
        <p:nvPicPr>
          <p:cNvPr descr="People | Hatfield Marine Science Center | Oregon State University" id="122" name="Google Shape;122;p18"/>
          <p:cNvPicPr preferRelativeResize="0"/>
          <p:nvPr/>
        </p:nvPicPr>
        <p:blipFill rotWithShape="1">
          <a:blip r:embed="rId5">
            <a:alphaModFix/>
          </a:blip>
          <a:srcRect b="0" l="0" r="18420" t="0"/>
          <a:stretch/>
        </p:blipFill>
        <p:spPr>
          <a:xfrm>
            <a:off x="4708275" y="3874700"/>
            <a:ext cx="966000" cy="896400"/>
          </a:xfrm>
          <a:prstGeom prst="ellipse">
            <a:avLst/>
          </a:prstGeom>
          <a:noFill/>
          <a:ln>
            <a:noFill/>
          </a:ln>
        </p:spPr>
      </p:pic>
      <p:pic>
        <p:nvPicPr>
          <p:cNvPr descr="Nina BEDNARŠEK | Senior Researcher | Doctor of Philosophy | National  Institute of Biology - Nacionalni inštitut za biologijo, Ljubljana | NIB |  Research profile" id="123" name="Google Shape;123;p18"/>
          <p:cNvPicPr preferRelativeResize="0"/>
          <p:nvPr/>
        </p:nvPicPr>
        <p:blipFill rotWithShape="1">
          <a:blip r:embed="rId6">
            <a:alphaModFix/>
          </a:blip>
          <a:srcRect b="0" l="0" r="0" t="0"/>
          <a:stretch/>
        </p:blipFill>
        <p:spPr>
          <a:xfrm>
            <a:off x="3704458" y="3874702"/>
            <a:ext cx="896400" cy="896400"/>
          </a:xfrm>
          <a:prstGeom prst="ellipse">
            <a:avLst/>
          </a:prstGeom>
          <a:noFill/>
          <a:ln>
            <a:noFill/>
          </a:ln>
        </p:spPr>
      </p:pic>
      <p:pic>
        <p:nvPicPr>
          <p:cNvPr id="124" name="Google Shape;124;p18"/>
          <p:cNvPicPr preferRelativeResize="0"/>
          <p:nvPr/>
        </p:nvPicPr>
        <p:blipFill rotWithShape="1">
          <a:blip r:embed="rId7">
            <a:alphaModFix/>
          </a:blip>
          <a:srcRect b="33209" l="0" r="0" t="7038"/>
          <a:stretch/>
        </p:blipFill>
        <p:spPr>
          <a:xfrm>
            <a:off x="6855122" y="3896975"/>
            <a:ext cx="1001400" cy="896400"/>
          </a:xfrm>
          <a:prstGeom prst="ellipse">
            <a:avLst/>
          </a:prstGeom>
          <a:noFill/>
          <a:ln>
            <a:noFill/>
          </a:ln>
        </p:spPr>
      </p:pic>
      <p:pic>
        <p:nvPicPr>
          <p:cNvPr id="125" name="Google Shape;125;p18"/>
          <p:cNvPicPr preferRelativeResize="0"/>
          <p:nvPr/>
        </p:nvPicPr>
        <p:blipFill>
          <a:blip r:embed="rId8">
            <a:alphaModFix/>
          </a:blip>
          <a:stretch>
            <a:fillRect/>
          </a:stretch>
        </p:blipFill>
        <p:spPr>
          <a:xfrm>
            <a:off x="7928550" y="3862175"/>
            <a:ext cx="966000" cy="966000"/>
          </a:xfrm>
          <a:prstGeom prst="ellipse">
            <a:avLst/>
          </a:prstGeom>
          <a:noFill/>
          <a:ln>
            <a:noFill/>
          </a:ln>
        </p:spPr>
      </p:pic>
      <p:sp>
        <p:nvSpPr>
          <p:cNvPr id="126" name="Google Shape;126;p18"/>
          <p:cNvSpPr txBox="1"/>
          <p:nvPr/>
        </p:nvSpPr>
        <p:spPr>
          <a:xfrm>
            <a:off x="3581400" y="4603800"/>
            <a:ext cx="1047600" cy="5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N</a:t>
            </a:r>
            <a:r>
              <a:rPr lang="en" sz="1100">
                <a:solidFill>
                  <a:schemeClr val="dk2"/>
                </a:solidFill>
              </a:rPr>
              <a:t>ina Bednarsek </a:t>
            </a:r>
            <a:endParaRPr sz="1100">
              <a:solidFill>
                <a:schemeClr val="dk2"/>
              </a:solidFill>
            </a:endParaRPr>
          </a:p>
        </p:txBody>
      </p:sp>
      <p:sp>
        <p:nvSpPr>
          <p:cNvPr id="127" name="Google Shape;127;p18"/>
          <p:cNvSpPr txBox="1"/>
          <p:nvPr/>
        </p:nvSpPr>
        <p:spPr>
          <a:xfrm>
            <a:off x="4600850" y="4648250"/>
            <a:ext cx="1047600" cy="5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Su</a:t>
            </a:r>
            <a:r>
              <a:rPr lang="en" sz="1100">
                <a:solidFill>
                  <a:schemeClr val="dk2"/>
                </a:solidFill>
              </a:rPr>
              <a:t> Sponaugle </a:t>
            </a:r>
            <a:endParaRPr sz="1100">
              <a:solidFill>
                <a:schemeClr val="dk2"/>
              </a:solidFill>
            </a:endParaRPr>
          </a:p>
        </p:txBody>
      </p:sp>
      <p:sp>
        <p:nvSpPr>
          <p:cNvPr id="128" name="Google Shape;128;p18"/>
          <p:cNvSpPr txBox="1"/>
          <p:nvPr/>
        </p:nvSpPr>
        <p:spPr>
          <a:xfrm>
            <a:off x="5705750" y="4603800"/>
            <a:ext cx="896400" cy="5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Bob</a:t>
            </a:r>
            <a:r>
              <a:rPr lang="en" sz="1100">
                <a:solidFill>
                  <a:schemeClr val="dk2"/>
                </a:solidFill>
              </a:rPr>
              <a:t> Cowen </a:t>
            </a:r>
            <a:endParaRPr sz="1100">
              <a:solidFill>
                <a:schemeClr val="dk2"/>
              </a:solidFill>
            </a:endParaRPr>
          </a:p>
        </p:txBody>
      </p:sp>
      <p:sp>
        <p:nvSpPr>
          <p:cNvPr id="129" name="Google Shape;129;p18"/>
          <p:cNvSpPr txBox="1"/>
          <p:nvPr/>
        </p:nvSpPr>
        <p:spPr>
          <a:xfrm>
            <a:off x="6702700" y="4603800"/>
            <a:ext cx="896400" cy="5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Elena</a:t>
            </a:r>
            <a:r>
              <a:rPr lang="en" sz="1100">
                <a:solidFill>
                  <a:schemeClr val="dk2"/>
                </a:solidFill>
              </a:rPr>
              <a:t> Conser </a:t>
            </a:r>
            <a:endParaRPr sz="1100">
              <a:solidFill>
                <a:schemeClr val="dk2"/>
              </a:solidFill>
            </a:endParaRPr>
          </a:p>
        </p:txBody>
      </p:sp>
      <p:sp>
        <p:nvSpPr>
          <p:cNvPr id="130" name="Google Shape;130;p18"/>
          <p:cNvSpPr txBox="1"/>
          <p:nvPr/>
        </p:nvSpPr>
        <p:spPr>
          <a:xfrm>
            <a:off x="7737750" y="4686350"/>
            <a:ext cx="1149000" cy="5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Nyazia</a:t>
            </a:r>
            <a:endParaRPr sz="1100">
              <a:solidFill>
                <a:schemeClr val="dk2"/>
              </a:solidFill>
            </a:endParaRPr>
          </a:p>
          <a:p>
            <a:pPr indent="0" lvl="0" marL="0" rtl="0" algn="l">
              <a:spcBef>
                <a:spcPts val="0"/>
              </a:spcBef>
              <a:spcAft>
                <a:spcPts val="0"/>
              </a:spcAft>
              <a:buNone/>
            </a:pPr>
            <a:r>
              <a:rPr lang="en" sz="1100">
                <a:solidFill>
                  <a:schemeClr val="dk2"/>
                </a:solidFill>
              </a:rPr>
              <a:t>Sajdah-Bey</a:t>
            </a:r>
            <a:r>
              <a:rPr lang="en" sz="1100">
                <a:solidFill>
                  <a:schemeClr val="dk2"/>
                </a:solidFill>
              </a:rPr>
              <a:t> </a:t>
            </a:r>
            <a:endParaRPr sz="11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542925" y="-21907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Calibri"/>
              <a:buNone/>
            </a:pPr>
            <a:r>
              <a:rPr lang="en" sz="2700"/>
              <a:t>Our Objectives:</a:t>
            </a:r>
            <a:endParaRPr/>
          </a:p>
        </p:txBody>
      </p:sp>
      <p:sp>
        <p:nvSpPr>
          <p:cNvPr id="136" name="Google Shape;136;p19"/>
          <p:cNvSpPr txBox="1"/>
          <p:nvPr/>
        </p:nvSpPr>
        <p:spPr>
          <a:xfrm>
            <a:off x="542925" y="775097"/>
            <a:ext cx="74487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Calibri"/>
                <a:ea typeface="Calibri"/>
                <a:cs typeface="Calibri"/>
                <a:sym typeface="Calibri"/>
              </a:rPr>
              <a:t>Objective 3</a:t>
            </a:r>
            <a:r>
              <a:rPr b="0" i="0" lang="en" sz="2100" u="none" cap="none" strike="noStrike">
                <a:solidFill>
                  <a:schemeClr val="dk1"/>
                </a:solidFill>
                <a:latin typeface="Calibri"/>
                <a:ea typeface="Calibri"/>
                <a:cs typeface="Calibri"/>
                <a:sym typeface="Calibri"/>
              </a:rPr>
              <a:t>: Predict what the future will hold</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37" name="Google Shape;137;p19"/>
          <p:cNvSpPr txBox="1"/>
          <p:nvPr/>
        </p:nvSpPr>
        <p:spPr>
          <a:xfrm>
            <a:off x="542925" y="1394738"/>
            <a:ext cx="8493900" cy="233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Calibri"/>
                <a:ea typeface="Calibri"/>
                <a:cs typeface="Calibri"/>
                <a:sym typeface="Calibri"/>
              </a:rPr>
              <a:t>Why do this?</a:t>
            </a:r>
            <a:r>
              <a:rPr b="0" i="0" lang="en" sz="2100" u="none" cap="none" strike="noStrike">
                <a:solidFill>
                  <a:schemeClr val="dk1"/>
                </a:solidFill>
                <a:latin typeface="Calibri"/>
                <a:ea typeface="Calibri"/>
                <a:cs typeface="Calibri"/>
                <a:sym typeface="Calibri"/>
              </a:rPr>
              <a:t> Climate change will reshuffle stressors but current projections don’t take full advantage of our most advanced climate, circulation and ecosystem models. Our understanding of change and its consequences have also been largely</a:t>
            </a:r>
            <a:r>
              <a:rPr lang="en" sz="2100">
                <a:solidFill>
                  <a:schemeClr val="dk1"/>
                </a:solidFill>
                <a:latin typeface="Calibri"/>
                <a:ea typeface="Calibri"/>
                <a:cs typeface="Calibri"/>
                <a:sym typeface="Calibri"/>
              </a:rPr>
              <a:t> </a:t>
            </a:r>
            <a:r>
              <a:rPr b="0" i="0" lang="en" sz="2100" u="none" cap="none" strike="noStrike">
                <a:solidFill>
                  <a:schemeClr val="dk1"/>
                </a:solidFill>
                <a:latin typeface="Calibri"/>
                <a:ea typeface="Calibri"/>
                <a:cs typeface="Calibri"/>
                <a:sym typeface="Calibri"/>
              </a:rPr>
              <a:t>siloed from those held by tribal and commercial fishing communities. This limits our understanding and confidence in when we will cross thresholds for harm and who will be most affected.</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pic>
        <p:nvPicPr>
          <p:cNvPr descr="Siedlecki featured in UConn Today | Marine Sciences" id="138" name="Google Shape;138;p19"/>
          <p:cNvPicPr preferRelativeResize="0"/>
          <p:nvPr/>
        </p:nvPicPr>
        <p:blipFill rotWithShape="1">
          <a:blip r:embed="rId3">
            <a:alphaModFix/>
          </a:blip>
          <a:srcRect b="13472" l="0" r="0" t="0"/>
          <a:stretch/>
        </p:blipFill>
        <p:spPr>
          <a:xfrm>
            <a:off x="6115600" y="3419824"/>
            <a:ext cx="1250400" cy="1153200"/>
          </a:xfrm>
          <a:prstGeom prst="ellipse">
            <a:avLst/>
          </a:prstGeom>
          <a:noFill/>
          <a:ln>
            <a:noFill/>
          </a:ln>
        </p:spPr>
      </p:pic>
      <p:pic>
        <p:nvPicPr>
          <p:cNvPr descr="The Importance of Traditional Ecological Knowledge When Examining Climate  Change - California Adaptation Forum" id="139" name="Google Shape;139;p19"/>
          <p:cNvPicPr preferRelativeResize="0"/>
          <p:nvPr/>
        </p:nvPicPr>
        <p:blipFill rotWithShape="1">
          <a:blip r:embed="rId4">
            <a:alphaModFix/>
          </a:blip>
          <a:srcRect b="0" l="0" r="0" t="0"/>
          <a:stretch/>
        </p:blipFill>
        <p:spPr>
          <a:xfrm>
            <a:off x="4810125" y="3419825"/>
            <a:ext cx="1153200" cy="1153200"/>
          </a:xfrm>
          <a:prstGeom prst="ellipse">
            <a:avLst/>
          </a:prstGeom>
          <a:noFill/>
          <a:ln>
            <a:noFill/>
          </a:ln>
        </p:spPr>
      </p:pic>
      <p:sp>
        <p:nvSpPr>
          <p:cNvPr id="140" name="Google Shape;140;p19"/>
          <p:cNvSpPr txBox="1"/>
          <p:nvPr/>
        </p:nvSpPr>
        <p:spPr>
          <a:xfrm>
            <a:off x="6243375" y="4496825"/>
            <a:ext cx="13290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Samantha</a:t>
            </a:r>
            <a:endParaRPr sz="1500">
              <a:solidFill>
                <a:schemeClr val="dk2"/>
              </a:solidFill>
            </a:endParaRPr>
          </a:p>
          <a:p>
            <a:pPr indent="0" lvl="0" marL="0" rtl="0" algn="l">
              <a:spcBef>
                <a:spcPts val="0"/>
              </a:spcBef>
              <a:spcAft>
                <a:spcPts val="0"/>
              </a:spcAft>
              <a:buNone/>
            </a:pPr>
            <a:r>
              <a:rPr lang="en" sz="1500">
                <a:solidFill>
                  <a:schemeClr val="dk2"/>
                </a:solidFill>
              </a:rPr>
              <a:t>Siedlecki</a:t>
            </a:r>
            <a:endParaRPr sz="1500">
              <a:solidFill>
                <a:schemeClr val="dk2"/>
              </a:solidFill>
            </a:endParaRPr>
          </a:p>
        </p:txBody>
      </p:sp>
      <p:sp>
        <p:nvSpPr>
          <p:cNvPr id="141" name="Google Shape;141;p19"/>
          <p:cNvSpPr txBox="1"/>
          <p:nvPr/>
        </p:nvSpPr>
        <p:spPr>
          <a:xfrm>
            <a:off x="4572000" y="4573025"/>
            <a:ext cx="18255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Samantha</a:t>
            </a:r>
            <a:endParaRPr sz="1500">
              <a:solidFill>
                <a:schemeClr val="dk2"/>
              </a:solidFill>
            </a:endParaRPr>
          </a:p>
          <a:p>
            <a:pPr indent="0" lvl="0" marL="0" rtl="0" algn="l">
              <a:spcBef>
                <a:spcPts val="0"/>
              </a:spcBef>
              <a:spcAft>
                <a:spcPts val="0"/>
              </a:spcAft>
              <a:buNone/>
            </a:pPr>
            <a:r>
              <a:rPr lang="en" sz="1500">
                <a:solidFill>
                  <a:schemeClr val="dk2"/>
                </a:solidFill>
              </a:rPr>
              <a:t>Chisholm Hatfield</a:t>
            </a:r>
            <a:endParaRPr sz="1500">
              <a:solidFill>
                <a:schemeClr val="dk2"/>
              </a:solidFill>
            </a:endParaRPr>
          </a:p>
        </p:txBody>
      </p:sp>
      <p:pic>
        <p:nvPicPr>
          <p:cNvPr id="142" name="Google Shape;142;p19"/>
          <p:cNvPicPr preferRelativeResize="0"/>
          <p:nvPr/>
        </p:nvPicPr>
        <p:blipFill>
          <a:blip r:embed="rId5">
            <a:alphaModFix/>
          </a:blip>
          <a:stretch>
            <a:fillRect/>
          </a:stretch>
        </p:blipFill>
        <p:spPr>
          <a:xfrm>
            <a:off x="7518275" y="3396575"/>
            <a:ext cx="1199700" cy="1199700"/>
          </a:xfrm>
          <a:prstGeom prst="ellipse">
            <a:avLst/>
          </a:prstGeom>
          <a:noFill/>
          <a:ln>
            <a:noFill/>
          </a:ln>
        </p:spPr>
      </p:pic>
      <p:sp>
        <p:nvSpPr>
          <p:cNvPr id="143" name="Google Shape;143;p19"/>
          <p:cNvSpPr txBox="1"/>
          <p:nvPr/>
        </p:nvSpPr>
        <p:spPr>
          <a:xfrm>
            <a:off x="7572375" y="4641275"/>
            <a:ext cx="13290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Yifan Zhu</a:t>
            </a:r>
            <a:endParaRPr sz="1500">
              <a:solidFill>
                <a:schemeClr val="dk2"/>
              </a:solidFill>
            </a:endParaRPr>
          </a:p>
          <a:p>
            <a:pPr indent="0" lvl="0" marL="0" rtl="0" algn="l">
              <a:spcBef>
                <a:spcPts val="0"/>
              </a:spcBef>
              <a:spcAft>
                <a:spcPts val="0"/>
              </a:spcAft>
              <a:buNone/>
            </a:pPr>
            <a:r>
              <a:t/>
            </a:r>
            <a:endParaRPr sz="1500">
              <a:solidFill>
                <a:schemeClr val="dk2"/>
              </a:solidFill>
            </a:endParaRPr>
          </a:p>
        </p:txBody>
      </p:sp>
      <p:pic>
        <p:nvPicPr>
          <p:cNvPr id="144" name="Google Shape;144;p19"/>
          <p:cNvPicPr preferRelativeResize="0"/>
          <p:nvPr/>
        </p:nvPicPr>
        <p:blipFill>
          <a:blip r:embed="rId6">
            <a:alphaModFix amt="14000"/>
          </a:blip>
          <a:stretch>
            <a:fillRect/>
          </a:stretch>
        </p:blipFill>
        <p:spPr>
          <a:xfrm>
            <a:off x="0" y="-216900"/>
            <a:ext cx="9144003" cy="68580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0"/>
          <p:cNvPicPr preferRelativeResize="0"/>
          <p:nvPr/>
        </p:nvPicPr>
        <p:blipFill>
          <a:blip r:embed="rId3">
            <a:alphaModFix amt="14000"/>
          </a:blip>
          <a:stretch>
            <a:fillRect/>
          </a:stretch>
        </p:blipFill>
        <p:spPr>
          <a:xfrm>
            <a:off x="0" y="-216900"/>
            <a:ext cx="9144003" cy="6858002"/>
          </a:xfrm>
          <a:prstGeom prst="rect">
            <a:avLst/>
          </a:prstGeom>
          <a:noFill/>
          <a:ln>
            <a:noFill/>
          </a:ln>
        </p:spPr>
      </p:pic>
      <p:sp>
        <p:nvSpPr>
          <p:cNvPr id="150" name="Google Shape;150;p20"/>
          <p:cNvSpPr txBox="1"/>
          <p:nvPr>
            <p:ph type="title"/>
          </p:nvPr>
        </p:nvSpPr>
        <p:spPr>
          <a:xfrm>
            <a:off x="542925" y="-219075"/>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Calibri"/>
              <a:buNone/>
            </a:pPr>
            <a:r>
              <a:rPr lang="en" sz="2700"/>
              <a:t>Our Objectives:</a:t>
            </a:r>
            <a:endParaRPr/>
          </a:p>
        </p:txBody>
      </p:sp>
      <p:sp>
        <p:nvSpPr>
          <p:cNvPr id="151" name="Google Shape;151;p20"/>
          <p:cNvSpPr txBox="1"/>
          <p:nvPr/>
        </p:nvSpPr>
        <p:spPr>
          <a:xfrm>
            <a:off x="542925" y="775097"/>
            <a:ext cx="7448700" cy="1038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Calibri"/>
                <a:ea typeface="Calibri"/>
                <a:cs typeface="Calibri"/>
                <a:sym typeface="Calibri"/>
              </a:rPr>
              <a:t>Objective 4</a:t>
            </a:r>
            <a:r>
              <a:rPr b="0" i="0" lang="en" sz="2100" u="none" cap="none" strike="noStrike">
                <a:solidFill>
                  <a:schemeClr val="dk1"/>
                </a:solidFill>
                <a:latin typeface="Calibri"/>
                <a:ea typeface="Calibri"/>
                <a:cs typeface="Calibri"/>
                <a:sym typeface="Calibri"/>
              </a:rPr>
              <a:t>: Co-develop climate-ready management options for the Dungeness crab fishery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52" name="Google Shape;152;p20"/>
          <p:cNvSpPr txBox="1"/>
          <p:nvPr/>
        </p:nvSpPr>
        <p:spPr>
          <a:xfrm>
            <a:off x="542925" y="1769270"/>
            <a:ext cx="83439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Calibri"/>
                <a:ea typeface="Calibri"/>
                <a:cs typeface="Calibri"/>
                <a:sym typeface="Calibri"/>
              </a:rPr>
              <a:t>Why do this?</a:t>
            </a:r>
            <a:r>
              <a:rPr b="0" i="0" lang="en" sz="2100" u="none" cap="none" strike="noStrike">
                <a:solidFill>
                  <a:schemeClr val="dk1"/>
                </a:solidFill>
                <a:latin typeface="Calibri"/>
                <a:ea typeface="Calibri"/>
                <a:cs typeface="Calibri"/>
                <a:sym typeface="Calibri"/>
              </a:rPr>
              <a:t> We need to translate new understanding of climate risks into useful options for people managing those risks. </a:t>
            </a:r>
            <a:endParaRPr b="0" i="0" sz="2100" u="none" cap="none" strike="noStrike">
              <a:solidFill>
                <a:schemeClr val="dk1"/>
              </a:solidFill>
              <a:latin typeface="Calibri"/>
              <a:ea typeface="Calibri"/>
              <a:cs typeface="Calibri"/>
              <a:sym typeface="Calibri"/>
            </a:endParaRPr>
          </a:p>
        </p:txBody>
      </p:sp>
      <p:pic>
        <p:nvPicPr>
          <p:cNvPr descr="Chris Free (@ChrisFree14) / Twitter" id="153" name="Google Shape;153;p20"/>
          <p:cNvPicPr preferRelativeResize="0"/>
          <p:nvPr/>
        </p:nvPicPr>
        <p:blipFill rotWithShape="1">
          <a:blip r:embed="rId4">
            <a:alphaModFix/>
          </a:blip>
          <a:srcRect b="0" l="0" r="0" t="0"/>
          <a:stretch/>
        </p:blipFill>
        <p:spPr>
          <a:xfrm>
            <a:off x="7668617" y="3174656"/>
            <a:ext cx="1213800" cy="1213800"/>
          </a:xfrm>
          <a:prstGeom prst="ellipse">
            <a:avLst/>
          </a:prstGeom>
          <a:noFill/>
          <a:ln>
            <a:noFill/>
          </a:ln>
        </p:spPr>
      </p:pic>
      <p:pic>
        <p:nvPicPr>
          <p:cNvPr descr="Kiva Oken | NOAA Fisheries" id="154" name="Google Shape;154;p20"/>
          <p:cNvPicPr preferRelativeResize="0"/>
          <p:nvPr/>
        </p:nvPicPr>
        <p:blipFill rotWithShape="1">
          <a:blip r:embed="rId5">
            <a:alphaModFix/>
          </a:blip>
          <a:srcRect b="0" l="0" r="0" t="0"/>
          <a:stretch/>
        </p:blipFill>
        <p:spPr>
          <a:xfrm>
            <a:off x="6309030" y="3243056"/>
            <a:ext cx="1213800" cy="1213800"/>
          </a:xfrm>
          <a:prstGeom prst="ellipse">
            <a:avLst/>
          </a:prstGeom>
          <a:noFill/>
          <a:ln>
            <a:noFill/>
          </a:ln>
        </p:spPr>
      </p:pic>
      <p:pic>
        <p:nvPicPr>
          <p:cNvPr descr="NOAA Fisheries NWFSC (@NOAAFish_NWFSC) / Twitter" id="155" name="Google Shape;155;p20"/>
          <p:cNvPicPr preferRelativeResize="0"/>
          <p:nvPr/>
        </p:nvPicPr>
        <p:blipFill rotWithShape="1">
          <a:blip r:embed="rId6">
            <a:alphaModFix/>
          </a:blip>
          <a:srcRect b="0" l="0" r="0" t="0"/>
          <a:stretch/>
        </p:blipFill>
        <p:spPr>
          <a:xfrm>
            <a:off x="4949424" y="3243051"/>
            <a:ext cx="1213800" cy="1213800"/>
          </a:xfrm>
          <a:prstGeom prst="ellipse">
            <a:avLst/>
          </a:prstGeom>
          <a:noFill/>
          <a:ln>
            <a:noFill/>
          </a:ln>
        </p:spPr>
      </p:pic>
      <p:sp>
        <p:nvSpPr>
          <p:cNvPr id="156" name="Google Shape;156;p20"/>
          <p:cNvSpPr txBox="1"/>
          <p:nvPr/>
        </p:nvSpPr>
        <p:spPr>
          <a:xfrm>
            <a:off x="4615525" y="4254500"/>
            <a:ext cx="154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Kate Richerson</a:t>
            </a:r>
            <a:endParaRPr sz="1800">
              <a:solidFill>
                <a:schemeClr val="dk2"/>
              </a:solidFill>
            </a:endParaRPr>
          </a:p>
        </p:txBody>
      </p:sp>
      <p:sp>
        <p:nvSpPr>
          <p:cNvPr id="157" name="Google Shape;157;p20"/>
          <p:cNvSpPr txBox="1"/>
          <p:nvPr/>
        </p:nvSpPr>
        <p:spPr>
          <a:xfrm>
            <a:off x="6252175" y="4393100"/>
            <a:ext cx="1327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Kiva Oken</a:t>
            </a:r>
            <a:endParaRPr sz="1800">
              <a:solidFill>
                <a:schemeClr val="dk2"/>
              </a:solidFill>
            </a:endParaRPr>
          </a:p>
        </p:txBody>
      </p:sp>
      <p:sp>
        <p:nvSpPr>
          <p:cNvPr id="158" name="Google Shape;158;p20"/>
          <p:cNvSpPr txBox="1"/>
          <p:nvPr/>
        </p:nvSpPr>
        <p:spPr>
          <a:xfrm>
            <a:off x="7748000" y="4393100"/>
            <a:ext cx="1327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Chris Free</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1"/>
          <p:cNvPicPr preferRelativeResize="0"/>
          <p:nvPr/>
        </p:nvPicPr>
        <p:blipFill>
          <a:blip r:embed="rId3">
            <a:alphaModFix/>
          </a:blip>
          <a:stretch>
            <a:fillRect/>
          </a:stretch>
        </p:blipFill>
        <p:spPr>
          <a:xfrm>
            <a:off x="0" y="-216900"/>
            <a:ext cx="9144003" cy="6858002"/>
          </a:xfrm>
          <a:prstGeom prst="rect">
            <a:avLst/>
          </a:prstGeom>
          <a:noFill/>
          <a:ln>
            <a:noFill/>
          </a:ln>
        </p:spPr>
      </p:pic>
      <p:sp>
        <p:nvSpPr>
          <p:cNvPr id="164" name="Google Shape;164;p21"/>
          <p:cNvSpPr txBox="1"/>
          <p:nvPr>
            <p:ph idx="1" type="subTitle"/>
          </p:nvPr>
        </p:nvSpPr>
        <p:spPr>
          <a:xfrm>
            <a:off x="1126750" y="2390700"/>
            <a:ext cx="7140900" cy="37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Introduction of MTAG members:</a:t>
            </a:r>
            <a:endParaRPr>
              <a:solidFill>
                <a:schemeClr val="dk1"/>
              </a:solidFill>
            </a:endParaRPr>
          </a:p>
          <a:p>
            <a:pPr indent="-406400" lvl="0" marL="457200" rtl="0" algn="l">
              <a:spcBef>
                <a:spcPts val="0"/>
              </a:spcBef>
              <a:spcAft>
                <a:spcPts val="0"/>
              </a:spcAft>
              <a:buClr>
                <a:schemeClr val="dk1"/>
              </a:buClr>
              <a:buSzPts val="2800"/>
              <a:buChar char="●"/>
            </a:pPr>
            <a:r>
              <a:rPr lang="en">
                <a:solidFill>
                  <a:schemeClr val="dk1"/>
                </a:solidFill>
              </a:rPr>
              <a:t>Name</a:t>
            </a:r>
            <a:endParaRPr>
              <a:solidFill>
                <a:schemeClr val="dk1"/>
              </a:solidFill>
            </a:endParaRPr>
          </a:p>
          <a:p>
            <a:pPr indent="-406400" lvl="0" marL="457200" rtl="0" algn="l">
              <a:spcBef>
                <a:spcPts val="0"/>
              </a:spcBef>
              <a:spcAft>
                <a:spcPts val="0"/>
              </a:spcAft>
              <a:buClr>
                <a:schemeClr val="dk1"/>
              </a:buClr>
              <a:buSzPts val="2800"/>
              <a:buChar char="●"/>
            </a:pPr>
            <a:r>
              <a:rPr lang="en">
                <a:solidFill>
                  <a:schemeClr val="dk1"/>
                </a:solidFill>
              </a:rPr>
              <a:t>Affiliation</a:t>
            </a:r>
            <a:endParaRPr>
              <a:solidFill>
                <a:schemeClr val="dk1"/>
              </a:solidFill>
            </a:endParaRPr>
          </a:p>
          <a:p>
            <a:pPr indent="-406400" lvl="0" marL="457200" rtl="0" algn="l">
              <a:spcBef>
                <a:spcPts val="0"/>
              </a:spcBef>
              <a:spcAft>
                <a:spcPts val="0"/>
              </a:spcAft>
              <a:buClr>
                <a:schemeClr val="dk1"/>
              </a:buClr>
              <a:buSzPts val="2800"/>
              <a:buChar char="●"/>
            </a:pPr>
            <a:r>
              <a:rPr i="1" lang="en">
                <a:solidFill>
                  <a:schemeClr val="dk1"/>
                </a:solidFill>
              </a:rPr>
              <a:t>What is your favorite spot along the Pacific Northwest coast and why?</a:t>
            </a:r>
            <a:endParaRPr i="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2"/>
          <p:cNvPicPr preferRelativeResize="0"/>
          <p:nvPr/>
        </p:nvPicPr>
        <p:blipFill rotWithShape="1">
          <a:blip r:embed="rId3">
            <a:alphaModFix/>
          </a:blip>
          <a:srcRect b="0" l="0" r="0" t="4168"/>
          <a:stretch/>
        </p:blipFill>
        <p:spPr>
          <a:xfrm>
            <a:off x="0" y="-94850"/>
            <a:ext cx="9144003" cy="6571849"/>
          </a:xfrm>
          <a:prstGeom prst="rect">
            <a:avLst/>
          </a:prstGeom>
          <a:noFill/>
          <a:ln>
            <a:noFill/>
          </a:ln>
        </p:spPr>
      </p:pic>
      <p:sp>
        <p:nvSpPr>
          <p:cNvPr id="170" name="Google Shape;170;p22"/>
          <p:cNvSpPr txBox="1"/>
          <p:nvPr>
            <p:ph idx="1" type="subTitle"/>
          </p:nvPr>
        </p:nvSpPr>
        <p:spPr>
          <a:xfrm>
            <a:off x="311700" y="862225"/>
            <a:ext cx="8520600" cy="2052600"/>
          </a:xfrm>
          <a:prstGeom prst="rect">
            <a:avLst/>
          </a:prstGeom>
        </p:spPr>
        <p:txBody>
          <a:bodyPr anchorCtr="0" anchor="ctr" bIns="91425" lIns="91425" spcFirstLastPara="1" rIns="91425" wrap="square" tIns="91425">
            <a:normAutofit lnSpcReduction="10000"/>
          </a:bodyPr>
          <a:lstStyle/>
          <a:p>
            <a:pPr indent="0" lvl="0" marL="0" rtl="0" algn="ctr">
              <a:spcBef>
                <a:spcPts val="0"/>
              </a:spcBef>
              <a:spcAft>
                <a:spcPts val="0"/>
              </a:spcAft>
              <a:buNone/>
            </a:pPr>
            <a:r>
              <a:rPr lang="en" sz="3000">
                <a:solidFill>
                  <a:schemeClr val="lt1"/>
                </a:solidFill>
              </a:rPr>
              <a:t>Building</a:t>
            </a:r>
            <a:r>
              <a:rPr lang="en" sz="3000">
                <a:solidFill>
                  <a:schemeClr val="lt1"/>
                </a:solidFill>
              </a:rPr>
              <a:t> a shared vision </a:t>
            </a:r>
            <a:br>
              <a:rPr lang="en" sz="3000">
                <a:solidFill>
                  <a:schemeClr val="lt1"/>
                </a:solidFill>
              </a:rPr>
            </a:br>
            <a:r>
              <a:rPr lang="en" sz="3000">
                <a:solidFill>
                  <a:schemeClr val="lt1"/>
                </a:solidFill>
              </a:rPr>
              <a:t>for this project’s </a:t>
            </a:r>
            <a:br>
              <a:rPr lang="en" sz="3000">
                <a:solidFill>
                  <a:schemeClr val="lt1"/>
                </a:solidFill>
              </a:rPr>
            </a:br>
            <a:r>
              <a:rPr lang="en" sz="3000">
                <a:solidFill>
                  <a:schemeClr val="lt1"/>
                </a:solidFill>
              </a:rPr>
              <a:t>Management Transition Advisory Group</a:t>
            </a:r>
            <a:endParaRPr sz="3000">
              <a:solidFill>
                <a:schemeClr val="lt1"/>
              </a:solidFill>
            </a:endParaRPr>
          </a:p>
          <a:p>
            <a:pPr indent="0" lvl="0" marL="0" rtl="0" algn="l">
              <a:spcBef>
                <a:spcPts val="0"/>
              </a:spcBef>
              <a:spcAft>
                <a:spcPts val="0"/>
              </a:spcAft>
              <a:buNone/>
            </a:pPr>
            <a:r>
              <a:t/>
            </a:r>
            <a:endParaRPr sz="36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