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 id="2147483661"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Lst>
  <p:sldSz cy="5143500" cx="9144000"/>
  <p:notesSz cx="6858000" cy="9144000"/>
  <p:embeddedFontLst>
    <p:embeddedFont>
      <p:font typeface="Lobster"/>
      <p:regular r:id="rId40"/>
    </p:embeddedFont>
    <p:embeddedFont>
      <p:font typeface="Arial Narrow"/>
      <p:regular r:id="rId41"/>
      <p:bold r:id="rId42"/>
      <p:italic r:id="rId43"/>
      <p:boldItalic r:id="rId44"/>
    </p:embeddedFont>
    <p:embeddedFont>
      <p:font typeface="Pacifico"/>
      <p:regular r:id="rId45"/>
    </p:embeddedFont>
    <p:embeddedFont>
      <p:font typeface="Century Gothic"/>
      <p:regular r:id="rId46"/>
      <p:bold r:id="rId47"/>
      <p:italic r:id="rId48"/>
      <p:boldItalic r:id="rId4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 uri="GoogleSlidesCustomDataVersion2">
      <go:slidesCustomData xmlns:go="http://customooxmlschemas.google.com/" r:id="rId50" roundtripDataSignature="AMtx7mgXnuEB/EbyvTZe8wkvqZY5eSXQX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Lobster-regular.fntdata"/><Relationship Id="rId42" Type="http://schemas.openxmlformats.org/officeDocument/2006/relationships/font" Target="fonts/ArialNarrow-bold.fntdata"/><Relationship Id="rId41" Type="http://schemas.openxmlformats.org/officeDocument/2006/relationships/font" Target="fonts/ArialNarrow-regular.fntdata"/><Relationship Id="rId44" Type="http://schemas.openxmlformats.org/officeDocument/2006/relationships/font" Target="fonts/ArialNarrow-boldItalic.fntdata"/><Relationship Id="rId43" Type="http://schemas.openxmlformats.org/officeDocument/2006/relationships/font" Target="fonts/ArialNarrow-italic.fntdata"/><Relationship Id="rId46" Type="http://schemas.openxmlformats.org/officeDocument/2006/relationships/font" Target="fonts/CenturyGothic-regular.fntdata"/><Relationship Id="rId45" Type="http://schemas.openxmlformats.org/officeDocument/2006/relationships/font" Target="fonts/Pacifico-regular.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48" Type="http://schemas.openxmlformats.org/officeDocument/2006/relationships/font" Target="fonts/CenturyGothic-italic.fntdata"/><Relationship Id="rId47" Type="http://schemas.openxmlformats.org/officeDocument/2006/relationships/font" Target="fonts/CenturyGothic-bold.fntdata"/><Relationship Id="rId49" Type="http://schemas.openxmlformats.org/officeDocument/2006/relationships/font" Target="fonts/CenturyGothic-boldItalic.fntdata"/><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0" Type="http://customschemas.google.com/relationships/presentationmetadata" Target="metadata"/><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p1: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2" name="Google Shape;142;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p10: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57" name="Google Shape;257;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 name="Shape 262"/>
        <p:cNvGrpSpPr/>
        <p:nvPr/>
      </p:nvGrpSpPr>
      <p:grpSpPr>
        <a:xfrm>
          <a:off x="0" y="0"/>
          <a:ext cx="0" cy="0"/>
          <a:chOff x="0" y="0"/>
          <a:chExt cx="0" cy="0"/>
        </a:xfrm>
      </p:grpSpPr>
      <p:sp>
        <p:nvSpPr>
          <p:cNvPr id="263" name="Google Shape;263;p1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
        <p:nvSpPr>
          <p:cNvPr id="264" name="Google Shape;264;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solidFill>
            <a:srgbClr val="FFFFFF"/>
          </a:solidFill>
          <a:ln>
            <a:noFill/>
          </a:ln>
        </p:spPr>
      </p:sp>
      <p:sp>
        <p:nvSpPr>
          <p:cNvPr id="265" name="Google Shape;265;p11:notes"/>
          <p:cNvSpPr txBox="1"/>
          <p:nvPr>
            <p:ph idx="1" type="body"/>
          </p:nvPr>
        </p:nvSpPr>
        <p:spPr>
          <a:xfrm>
            <a:off x="914400" y="4343400"/>
            <a:ext cx="5029200" cy="4114800"/>
          </a:xfrm>
          <a:prstGeom prst="rect">
            <a:avLst/>
          </a:prstGeom>
          <a:solidFill>
            <a:srgbClr val="FFFFFF"/>
          </a:solidFill>
          <a:ln cap="flat" cmpd="sng" w="9525">
            <a:solidFill>
              <a:srgbClr val="000000"/>
            </a:solidFill>
            <a:prstDash val="solid"/>
            <a:round/>
            <a:headEnd len="sm" w="sm" type="none"/>
            <a:tailEnd len="sm" w="sm" type="none"/>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rPr lang="en"/>
              <a:t>The Olympic Region Harmful Algal Bloom (ORHAB)  is a diverse partnership among federal, state, tribal and local management and research agencies, marine resource-based businesses, and academic institutions. It has a long-standing philosophy of collaboration and recognition of all partners who have equal voices.  It is one of the only projects initially funded by the Federal government that successfully transitioned to State funding - $2 dollars from each razor clam license sales helps fund ORHAB.</a:t>
            </a:r>
            <a:endParaRPr>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 name="Shape 278"/>
        <p:cNvGrpSpPr/>
        <p:nvPr/>
      </p:nvGrpSpPr>
      <p:grpSpPr>
        <a:xfrm>
          <a:off x="0" y="0"/>
          <a:ext cx="0" cy="0"/>
          <a:chOff x="0" y="0"/>
          <a:chExt cx="0" cy="0"/>
        </a:xfrm>
      </p:grpSpPr>
      <p:sp>
        <p:nvSpPr>
          <p:cNvPr id="279" name="Google Shape;279;p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280" name="Google Shape;280;p1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rPr lang="en">
                <a:latin typeface="Calibri"/>
                <a:ea typeface="Calibri"/>
                <a:cs typeface="Calibri"/>
                <a:sym typeface="Calibri"/>
              </a:rPr>
              <a:t>Temperature is a strong indicator of the most toxigenic Pseudo-nitzschia blooms.  Most shellfish closures occur during or immediately following the warmest events – El Nino or Blob.  The records of HAB occurrence  are now long enough to begin developing long-term forecasts.</a:t>
            </a:r>
            <a:endParaRPr/>
          </a:p>
        </p:txBody>
      </p:sp>
      <p:sp>
        <p:nvSpPr>
          <p:cNvPr id="281" name="Google Shape;281;p1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 name="Shape 292"/>
        <p:cNvGrpSpPr/>
        <p:nvPr/>
      </p:nvGrpSpPr>
      <p:grpSpPr>
        <a:xfrm>
          <a:off x="0" y="0"/>
          <a:ext cx="0" cy="0"/>
          <a:chOff x="0" y="0"/>
          <a:chExt cx="0" cy="0"/>
        </a:xfrm>
      </p:grpSpPr>
      <p:sp>
        <p:nvSpPr>
          <p:cNvPr id="293" name="Google Shape;293;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294" name="Google Shape;294;p1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rPr lang="en">
                <a:latin typeface="Calibri"/>
                <a:ea typeface="Calibri"/>
                <a:cs typeface="Calibri"/>
                <a:sym typeface="Calibri"/>
              </a:rPr>
              <a:t>This is being financed through NOAA extramural research </a:t>
            </a:r>
            <a:endParaRPr>
              <a:latin typeface="Calibri"/>
              <a:ea typeface="Calibri"/>
              <a:cs typeface="Calibri"/>
              <a:sym typeface="Calibri"/>
            </a:endParaRPr>
          </a:p>
        </p:txBody>
      </p:sp>
      <p:sp>
        <p:nvSpPr>
          <p:cNvPr id="295" name="Google Shape;295;p1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6" name="Shape 306"/>
        <p:cNvGrpSpPr/>
        <p:nvPr/>
      </p:nvGrpSpPr>
      <p:grpSpPr>
        <a:xfrm>
          <a:off x="0" y="0"/>
          <a:ext cx="0" cy="0"/>
          <a:chOff x="0" y="0"/>
          <a:chExt cx="0" cy="0"/>
        </a:xfrm>
      </p:grpSpPr>
      <p:sp>
        <p:nvSpPr>
          <p:cNvPr id="307" name="Google Shape;307;p14:notes"/>
          <p:cNvSpPr txBox="1"/>
          <p:nvPr>
            <p:ph idx="1" type="body"/>
          </p:nvPr>
        </p:nvSpPr>
        <p:spPr>
          <a:xfrm>
            <a:off x="700087" y="4403725"/>
            <a:ext cx="5597400" cy="41721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077"/>
              <a:buFont typeface="Calibri"/>
              <a:buNone/>
            </a:pPr>
            <a:r>
              <a:t/>
            </a:r>
            <a:endParaRPr/>
          </a:p>
        </p:txBody>
      </p:sp>
      <p:sp>
        <p:nvSpPr>
          <p:cNvPr id="308" name="Google Shape;308;p14:notes"/>
          <p:cNvSpPr/>
          <p:nvPr>
            <p:ph idx="2" type="sldImg"/>
          </p:nvPr>
        </p:nvSpPr>
        <p:spPr>
          <a:xfrm>
            <a:off x="409575" y="695325"/>
            <a:ext cx="6178500" cy="34767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 name="Shape 320"/>
        <p:cNvGrpSpPr/>
        <p:nvPr/>
      </p:nvGrpSpPr>
      <p:grpSpPr>
        <a:xfrm>
          <a:off x="0" y="0"/>
          <a:ext cx="0" cy="0"/>
          <a:chOff x="0" y="0"/>
          <a:chExt cx="0" cy="0"/>
        </a:xfrm>
      </p:grpSpPr>
      <p:sp>
        <p:nvSpPr>
          <p:cNvPr id="321" name="Google Shape;321;p15: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22" name="Google Shape;322;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9" name="Shape 329"/>
        <p:cNvGrpSpPr/>
        <p:nvPr/>
      </p:nvGrpSpPr>
      <p:grpSpPr>
        <a:xfrm>
          <a:off x="0" y="0"/>
          <a:ext cx="0" cy="0"/>
          <a:chOff x="0" y="0"/>
          <a:chExt cx="0" cy="0"/>
        </a:xfrm>
      </p:grpSpPr>
      <p:sp>
        <p:nvSpPr>
          <p:cNvPr id="330" name="Google Shape;330;p16: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31" name="Google Shape;331;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2" name="Shape 342"/>
        <p:cNvGrpSpPr/>
        <p:nvPr/>
      </p:nvGrpSpPr>
      <p:grpSpPr>
        <a:xfrm>
          <a:off x="0" y="0"/>
          <a:ext cx="0" cy="0"/>
          <a:chOff x="0" y="0"/>
          <a:chExt cx="0" cy="0"/>
        </a:xfrm>
      </p:grpSpPr>
      <p:sp>
        <p:nvSpPr>
          <p:cNvPr id="343" name="Google Shape;343;p17: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44" name="Google Shape;344;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1" name="Shape 351"/>
        <p:cNvGrpSpPr/>
        <p:nvPr/>
      </p:nvGrpSpPr>
      <p:grpSpPr>
        <a:xfrm>
          <a:off x="0" y="0"/>
          <a:ext cx="0" cy="0"/>
          <a:chOff x="0" y="0"/>
          <a:chExt cx="0" cy="0"/>
        </a:xfrm>
      </p:grpSpPr>
      <p:sp>
        <p:nvSpPr>
          <p:cNvPr id="352" name="Google Shape;352;p18: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53" name="Google Shape;353;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9" name="Shape 359"/>
        <p:cNvGrpSpPr/>
        <p:nvPr/>
      </p:nvGrpSpPr>
      <p:grpSpPr>
        <a:xfrm>
          <a:off x="0" y="0"/>
          <a:ext cx="0" cy="0"/>
          <a:chOff x="0" y="0"/>
          <a:chExt cx="0" cy="0"/>
        </a:xfrm>
      </p:grpSpPr>
      <p:sp>
        <p:nvSpPr>
          <p:cNvPr id="360" name="Google Shape;360;p19: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61" name="Google Shape;361;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p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8" name="Google Shape;148;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6" name="Shape 366"/>
        <p:cNvGrpSpPr/>
        <p:nvPr/>
      </p:nvGrpSpPr>
      <p:grpSpPr>
        <a:xfrm>
          <a:off x="0" y="0"/>
          <a:ext cx="0" cy="0"/>
          <a:chOff x="0" y="0"/>
          <a:chExt cx="0" cy="0"/>
        </a:xfrm>
      </p:grpSpPr>
      <p:sp>
        <p:nvSpPr>
          <p:cNvPr id="367" name="Google Shape;367;p20: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68" name="Google Shape;368;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4" name="Shape 374"/>
        <p:cNvGrpSpPr/>
        <p:nvPr/>
      </p:nvGrpSpPr>
      <p:grpSpPr>
        <a:xfrm>
          <a:off x="0" y="0"/>
          <a:ext cx="0" cy="0"/>
          <a:chOff x="0" y="0"/>
          <a:chExt cx="0" cy="0"/>
        </a:xfrm>
      </p:grpSpPr>
      <p:sp>
        <p:nvSpPr>
          <p:cNvPr id="375" name="Google Shape;375;p21: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76" name="Google Shape;376;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3" name="Shape 383"/>
        <p:cNvGrpSpPr/>
        <p:nvPr/>
      </p:nvGrpSpPr>
      <p:grpSpPr>
        <a:xfrm>
          <a:off x="0" y="0"/>
          <a:ext cx="0" cy="0"/>
          <a:chOff x="0" y="0"/>
          <a:chExt cx="0" cy="0"/>
        </a:xfrm>
      </p:grpSpPr>
      <p:sp>
        <p:nvSpPr>
          <p:cNvPr id="384" name="Google Shape;384;p22: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85" name="Google Shape;385;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9" name="Shape 389"/>
        <p:cNvGrpSpPr/>
        <p:nvPr/>
      </p:nvGrpSpPr>
      <p:grpSpPr>
        <a:xfrm>
          <a:off x="0" y="0"/>
          <a:ext cx="0" cy="0"/>
          <a:chOff x="0" y="0"/>
          <a:chExt cx="0" cy="0"/>
        </a:xfrm>
      </p:grpSpPr>
      <p:sp>
        <p:nvSpPr>
          <p:cNvPr id="390" name="Google Shape;390;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1" name="Google Shape;391;p2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p:txBody>
      </p:sp>
      <p:sp>
        <p:nvSpPr>
          <p:cNvPr id="392" name="Google Shape;392;p2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6" name="Shape 396"/>
        <p:cNvGrpSpPr/>
        <p:nvPr/>
      </p:nvGrpSpPr>
      <p:grpSpPr>
        <a:xfrm>
          <a:off x="0" y="0"/>
          <a:ext cx="0" cy="0"/>
          <a:chOff x="0" y="0"/>
          <a:chExt cx="0" cy="0"/>
        </a:xfrm>
      </p:grpSpPr>
      <p:sp>
        <p:nvSpPr>
          <p:cNvPr id="397" name="Google Shape;397;p24: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98" name="Google Shape;398;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6" name="Shape 406"/>
        <p:cNvGrpSpPr/>
        <p:nvPr/>
      </p:nvGrpSpPr>
      <p:grpSpPr>
        <a:xfrm>
          <a:off x="0" y="0"/>
          <a:ext cx="0" cy="0"/>
          <a:chOff x="0" y="0"/>
          <a:chExt cx="0" cy="0"/>
        </a:xfrm>
      </p:grpSpPr>
      <p:sp>
        <p:nvSpPr>
          <p:cNvPr id="407" name="Google Shape;407;p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08" name="Google Shape;408;p2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0" name="Shape 430"/>
        <p:cNvGrpSpPr/>
        <p:nvPr/>
      </p:nvGrpSpPr>
      <p:grpSpPr>
        <a:xfrm>
          <a:off x="0" y="0"/>
          <a:ext cx="0" cy="0"/>
          <a:chOff x="0" y="0"/>
          <a:chExt cx="0" cy="0"/>
        </a:xfrm>
      </p:grpSpPr>
      <p:sp>
        <p:nvSpPr>
          <p:cNvPr id="431" name="Google Shape;431;p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32" name="Google Shape;432;p2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8" name="Shape 448"/>
        <p:cNvGrpSpPr/>
        <p:nvPr/>
      </p:nvGrpSpPr>
      <p:grpSpPr>
        <a:xfrm>
          <a:off x="0" y="0"/>
          <a:ext cx="0" cy="0"/>
          <a:chOff x="0" y="0"/>
          <a:chExt cx="0" cy="0"/>
        </a:xfrm>
      </p:grpSpPr>
      <p:sp>
        <p:nvSpPr>
          <p:cNvPr id="449" name="Google Shape;449;p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50" name="Google Shape;450;p2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2" name="Shape 462"/>
        <p:cNvGrpSpPr/>
        <p:nvPr/>
      </p:nvGrpSpPr>
      <p:grpSpPr>
        <a:xfrm>
          <a:off x="0" y="0"/>
          <a:ext cx="0" cy="0"/>
          <a:chOff x="0" y="0"/>
          <a:chExt cx="0" cy="0"/>
        </a:xfrm>
      </p:grpSpPr>
      <p:sp>
        <p:nvSpPr>
          <p:cNvPr id="463" name="Google Shape;463;p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64" name="Google Shape;464;p2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6" name="Shape 476"/>
        <p:cNvGrpSpPr/>
        <p:nvPr/>
      </p:nvGrpSpPr>
      <p:grpSpPr>
        <a:xfrm>
          <a:off x="0" y="0"/>
          <a:ext cx="0" cy="0"/>
          <a:chOff x="0" y="0"/>
          <a:chExt cx="0" cy="0"/>
        </a:xfrm>
      </p:grpSpPr>
      <p:sp>
        <p:nvSpPr>
          <p:cNvPr id="477" name="Google Shape;477;p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78" name="Google Shape;478;p2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p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4" name="Google Shape;154;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0" name="Shape 490"/>
        <p:cNvGrpSpPr/>
        <p:nvPr/>
      </p:nvGrpSpPr>
      <p:grpSpPr>
        <a:xfrm>
          <a:off x="0" y="0"/>
          <a:ext cx="0" cy="0"/>
          <a:chOff x="0" y="0"/>
          <a:chExt cx="0" cy="0"/>
        </a:xfrm>
      </p:grpSpPr>
      <p:sp>
        <p:nvSpPr>
          <p:cNvPr id="491" name="Google Shape;491;p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92" name="Google Shape;492;p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6" name="Shape 496"/>
        <p:cNvGrpSpPr/>
        <p:nvPr/>
      </p:nvGrpSpPr>
      <p:grpSpPr>
        <a:xfrm>
          <a:off x="0" y="0"/>
          <a:ext cx="0" cy="0"/>
          <a:chOff x="0" y="0"/>
          <a:chExt cx="0" cy="0"/>
        </a:xfrm>
      </p:grpSpPr>
      <p:sp>
        <p:nvSpPr>
          <p:cNvPr id="497" name="Google Shape;497;p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98" name="Google Shape;498;p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2" name="Shape 502"/>
        <p:cNvGrpSpPr/>
        <p:nvPr/>
      </p:nvGrpSpPr>
      <p:grpSpPr>
        <a:xfrm>
          <a:off x="0" y="0"/>
          <a:ext cx="0" cy="0"/>
          <a:chOff x="0" y="0"/>
          <a:chExt cx="0" cy="0"/>
        </a:xfrm>
      </p:grpSpPr>
      <p:sp>
        <p:nvSpPr>
          <p:cNvPr id="503" name="Google Shape;503;p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04" name="Google Shape;504;p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8" name="Shape 508"/>
        <p:cNvGrpSpPr/>
        <p:nvPr/>
      </p:nvGrpSpPr>
      <p:grpSpPr>
        <a:xfrm>
          <a:off x="0" y="0"/>
          <a:ext cx="0" cy="0"/>
          <a:chOff x="0" y="0"/>
          <a:chExt cx="0" cy="0"/>
        </a:xfrm>
      </p:grpSpPr>
      <p:sp>
        <p:nvSpPr>
          <p:cNvPr id="509" name="Google Shape;509;p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10" name="Google Shape;510;p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p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0" name="Google Shape;160;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p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7" name="Google Shape;167;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87" name="Google Shape;187;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11" name="Google Shape;211;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29" name="Google Shape;229;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43" name="Google Shape;243;p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35"/>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11" name="Google Shape;11;p35"/>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3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7" name="Shape 47"/>
        <p:cNvGrpSpPr/>
        <p:nvPr/>
      </p:nvGrpSpPr>
      <p:grpSpPr>
        <a:xfrm>
          <a:off x="0" y="0"/>
          <a:ext cx="0" cy="0"/>
          <a:chOff x="0" y="0"/>
          <a:chExt cx="0" cy="0"/>
        </a:xfrm>
      </p:grpSpPr>
      <p:sp>
        <p:nvSpPr>
          <p:cNvPr id="48" name="Google Shape;48;p51"/>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rmAutofit/>
          </a:bodyPr>
          <a:lstStyle>
            <a:lvl1pPr indent="-228600" lvl="0" marL="457200" algn="l">
              <a:lnSpc>
                <a:spcPct val="100000"/>
              </a:lnSpc>
              <a:spcBef>
                <a:spcPts val="0"/>
              </a:spcBef>
              <a:spcAft>
                <a:spcPts val="0"/>
              </a:spcAft>
              <a:buSzPts val="1800"/>
              <a:buNone/>
              <a:defRPr/>
            </a:lvl1pPr>
          </a:lstStyle>
          <a:p/>
        </p:txBody>
      </p:sp>
      <p:sp>
        <p:nvSpPr>
          <p:cNvPr id="49" name="Google Shape;49;p5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50" name="Shape 50"/>
        <p:cNvGrpSpPr/>
        <p:nvPr/>
      </p:nvGrpSpPr>
      <p:grpSpPr>
        <a:xfrm>
          <a:off x="0" y="0"/>
          <a:ext cx="0" cy="0"/>
          <a:chOff x="0" y="0"/>
          <a:chExt cx="0" cy="0"/>
        </a:xfrm>
      </p:grpSpPr>
      <p:sp>
        <p:nvSpPr>
          <p:cNvPr id="51" name="Google Shape;51;p52"/>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52" name="Google Shape;52;p52"/>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0"/>
              </a:spcBef>
              <a:spcAft>
                <a:spcPts val="0"/>
              </a:spcAft>
              <a:buSzPts val="1400"/>
              <a:buChar char="○"/>
              <a:defRPr/>
            </a:lvl2pPr>
            <a:lvl3pPr indent="-317500" lvl="2" marL="1371600" algn="ctr">
              <a:lnSpc>
                <a:spcPct val="115000"/>
              </a:lnSpc>
              <a:spcBef>
                <a:spcPts val="0"/>
              </a:spcBef>
              <a:spcAft>
                <a:spcPts val="0"/>
              </a:spcAft>
              <a:buSzPts val="1400"/>
              <a:buChar char="■"/>
              <a:defRPr/>
            </a:lvl3pPr>
            <a:lvl4pPr indent="-317500" lvl="3" marL="1828800" algn="ctr">
              <a:lnSpc>
                <a:spcPct val="115000"/>
              </a:lnSpc>
              <a:spcBef>
                <a:spcPts val="0"/>
              </a:spcBef>
              <a:spcAft>
                <a:spcPts val="0"/>
              </a:spcAft>
              <a:buSzPts val="1400"/>
              <a:buChar char="●"/>
              <a:defRPr/>
            </a:lvl4pPr>
            <a:lvl5pPr indent="-317500" lvl="4" marL="2286000" algn="ctr">
              <a:lnSpc>
                <a:spcPct val="115000"/>
              </a:lnSpc>
              <a:spcBef>
                <a:spcPts val="0"/>
              </a:spcBef>
              <a:spcAft>
                <a:spcPts val="0"/>
              </a:spcAft>
              <a:buSzPts val="1400"/>
              <a:buChar char="○"/>
              <a:defRPr/>
            </a:lvl5pPr>
            <a:lvl6pPr indent="-317500" lvl="5" marL="2743200" algn="ctr">
              <a:lnSpc>
                <a:spcPct val="115000"/>
              </a:lnSpc>
              <a:spcBef>
                <a:spcPts val="0"/>
              </a:spcBef>
              <a:spcAft>
                <a:spcPts val="0"/>
              </a:spcAft>
              <a:buSzPts val="1400"/>
              <a:buChar char="■"/>
              <a:defRPr/>
            </a:lvl6pPr>
            <a:lvl7pPr indent="-317500" lvl="6" marL="3200400" algn="ctr">
              <a:lnSpc>
                <a:spcPct val="115000"/>
              </a:lnSpc>
              <a:spcBef>
                <a:spcPts val="0"/>
              </a:spcBef>
              <a:spcAft>
                <a:spcPts val="0"/>
              </a:spcAft>
              <a:buSzPts val="1400"/>
              <a:buChar char="●"/>
              <a:defRPr/>
            </a:lvl7pPr>
            <a:lvl8pPr indent="-317500" lvl="7" marL="3657600" algn="ctr">
              <a:lnSpc>
                <a:spcPct val="115000"/>
              </a:lnSpc>
              <a:spcBef>
                <a:spcPts val="0"/>
              </a:spcBef>
              <a:spcAft>
                <a:spcPts val="0"/>
              </a:spcAft>
              <a:buSzPts val="1400"/>
              <a:buChar char="○"/>
              <a:defRPr/>
            </a:lvl8pPr>
            <a:lvl9pPr indent="-317500" lvl="8" marL="4114800" algn="ctr">
              <a:lnSpc>
                <a:spcPct val="115000"/>
              </a:lnSpc>
              <a:spcBef>
                <a:spcPts val="0"/>
              </a:spcBef>
              <a:spcAft>
                <a:spcPts val="0"/>
              </a:spcAft>
              <a:buSzPts val="1400"/>
              <a:buChar char="■"/>
              <a:defRPr/>
            </a:lvl9pPr>
          </a:lstStyle>
          <a:p/>
        </p:txBody>
      </p:sp>
      <p:sp>
        <p:nvSpPr>
          <p:cNvPr id="53" name="Google Shape;53;p5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4" name="Shape 54"/>
        <p:cNvGrpSpPr/>
        <p:nvPr/>
      </p:nvGrpSpPr>
      <p:grpSpPr>
        <a:xfrm>
          <a:off x="0" y="0"/>
          <a:ext cx="0" cy="0"/>
          <a:chOff x="0" y="0"/>
          <a:chExt cx="0" cy="0"/>
        </a:xfrm>
      </p:grpSpPr>
      <p:sp>
        <p:nvSpPr>
          <p:cNvPr id="55" name="Google Shape;55;p5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62" name="Shape 62"/>
        <p:cNvGrpSpPr/>
        <p:nvPr/>
      </p:nvGrpSpPr>
      <p:grpSpPr>
        <a:xfrm>
          <a:off x="0" y="0"/>
          <a:ext cx="0" cy="0"/>
          <a:chOff x="0" y="0"/>
          <a:chExt cx="0" cy="0"/>
        </a:xfrm>
      </p:grpSpPr>
      <p:sp>
        <p:nvSpPr>
          <p:cNvPr id="63" name="Google Shape;63;p38"/>
          <p:cNvSpPr txBox="1"/>
          <p:nvPr>
            <p:ph type="ctrTitle"/>
          </p:nvPr>
        </p:nvSpPr>
        <p:spPr>
          <a:xfrm>
            <a:off x="685800" y="841772"/>
            <a:ext cx="7772400" cy="1790700"/>
          </a:xfrm>
          <a:prstGeom prst="rect">
            <a:avLst/>
          </a:prstGeom>
          <a:noFill/>
          <a:ln>
            <a:noFill/>
          </a:ln>
        </p:spPr>
        <p:txBody>
          <a:bodyPr anchorCtr="0" anchor="b" bIns="34275" lIns="68575" spcFirstLastPara="1" rIns="68575" wrap="square" tIns="34275">
            <a:normAutofit/>
          </a:bodyPr>
          <a:lstStyle>
            <a:lvl1pPr lvl="0" algn="ctr">
              <a:lnSpc>
                <a:spcPct val="90000"/>
              </a:lnSpc>
              <a:spcBef>
                <a:spcPts val="0"/>
              </a:spcBef>
              <a:spcAft>
                <a:spcPts val="0"/>
              </a:spcAft>
              <a:buClr>
                <a:schemeClr val="dk1"/>
              </a:buClr>
              <a:buSzPts val="4500"/>
              <a:buFont typeface="Calibri"/>
              <a:buNone/>
              <a:defRPr sz="45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64" name="Google Shape;64;p38"/>
          <p:cNvSpPr txBox="1"/>
          <p:nvPr>
            <p:ph idx="1" type="subTitle"/>
          </p:nvPr>
        </p:nvSpPr>
        <p:spPr>
          <a:xfrm>
            <a:off x="1143000" y="2701529"/>
            <a:ext cx="6858000" cy="1241700"/>
          </a:xfrm>
          <a:prstGeom prst="rect">
            <a:avLst/>
          </a:prstGeom>
          <a:noFill/>
          <a:ln>
            <a:noFill/>
          </a:ln>
        </p:spPr>
        <p:txBody>
          <a:bodyPr anchorCtr="0" anchor="t" bIns="34275" lIns="68575" spcFirstLastPara="1" rIns="68575" wrap="square" tIns="34275">
            <a:normAutofit/>
          </a:bodyPr>
          <a:lstStyle>
            <a:lvl1pPr lvl="0" algn="ctr">
              <a:lnSpc>
                <a:spcPct val="90000"/>
              </a:lnSpc>
              <a:spcBef>
                <a:spcPts val="800"/>
              </a:spcBef>
              <a:spcAft>
                <a:spcPts val="0"/>
              </a:spcAft>
              <a:buClr>
                <a:schemeClr val="dk1"/>
              </a:buClr>
              <a:buSzPts val="1800"/>
              <a:buNone/>
              <a:defRPr sz="1800"/>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
        <p:nvSpPr>
          <p:cNvPr id="65" name="Google Shape;65;p38"/>
          <p:cNvSpPr txBox="1"/>
          <p:nvPr>
            <p:ph idx="10" type="dt"/>
          </p:nvPr>
        </p:nvSpPr>
        <p:spPr>
          <a:xfrm>
            <a:off x="628650" y="4767264"/>
            <a:ext cx="20574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66" name="Google Shape;66;p38"/>
          <p:cNvSpPr txBox="1"/>
          <p:nvPr>
            <p:ph idx="11" type="ftr"/>
          </p:nvPr>
        </p:nvSpPr>
        <p:spPr>
          <a:xfrm>
            <a:off x="3028950" y="4767264"/>
            <a:ext cx="3086100" cy="2739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67" name="Google Shape;67;p38"/>
          <p:cNvSpPr txBox="1"/>
          <p:nvPr>
            <p:ph idx="12" type="sldNum"/>
          </p:nvPr>
        </p:nvSpPr>
        <p:spPr>
          <a:xfrm>
            <a:off x="6457950" y="4767264"/>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8" name="Shape 68"/>
        <p:cNvGrpSpPr/>
        <p:nvPr/>
      </p:nvGrpSpPr>
      <p:grpSpPr>
        <a:xfrm>
          <a:off x="0" y="0"/>
          <a:ext cx="0" cy="0"/>
          <a:chOff x="0" y="0"/>
          <a:chExt cx="0" cy="0"/>
        </a:xfrm>
      </p:grpSpPr>
      <p:sp>
        <p:nvSpPr>
          <p:cNvPr id="69" name="Google Shape;69;p39"/>
          <p:cNvSpPr txBox="1"/>
          <p:nvPr>
            <p:ph idx="10" type="dt"/>
          </p:nvPr>
        </p:nvSpPr>
        <p:spPr>
          <a:xfrm>
            <a:off x="628650" y="4767264"/>
            <a:ext cx="20574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70" name="Google Shape;70;p39"/>
          <p:cNvSpPr txBox="1"/>
          <p:nvPr>
            <p:ph idx="11" type="ftr"/>
          </p:nvPr>
        </p:nvSpPr>
        <p:spPr>
          <a:xfrm>
            <a:off x="3028950" y="4767264"/>
            <a:ext cx="3086100" cy="2739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71" name="Google Shape;71;p39"/>
          <p:cNvSpPr txBox="1"/>
          <p:nvPr>
            <p:ph idx="12" type="sldNum"/>
          </p:nvPr>
        </p:nvSpPr>
        <p:spPr>
          <a:xfrm>
            <a:off x="6457950" y="4767264"/>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72" name="Shape 72"/>
        <p:cNvGrpSpPr/>
        <p:nvPr/>
      </p:nvGrpSpPr>
      <p:grpSpPr>
        <a:xfrm>
          <a:off x="0" y="0"/>
          <a:ext cx="0" cy="0"/>
          <a:chOff x="0" y="0"/>
          <a:chExt cx="0" cy="0"/>
        </a:xfrm>
      </p:grpSpPr>
      <p:sp>
        <p:nvSpPr>
          <p:cNvPr id="73" name="Google Shape;73;p40"/>
          <p:cNvSpPr txBox="1"/>
          <p:nvPr>
            <p:ph type="title"/>
          </p:nvPr>
        </p:nvSpPr>
        <p:spPr>
          <a:xfrm>
            <a:off x="628650" y="273845"/>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74" name="Google Shape;74;p40"/>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75" name="Google Shape;75;p40"/>
          <p:cNvSpPr txBox="1"/>
          <p:nvPr>
            <p:ph idx="10" type="dt"/>
          </p:nvPr>
        </p:nvSpPr>
        <p:spPr>
          <a:xfrm>
            <a:off x="628650" y="4767264"/>
            <a:ext cx="20574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76" name="Google Shape;76;p40"/>
          <p:cNvSpPr txBox="1"/>
          <p:nvPr>
            <p:ph idx="11" type="ftr"/>
          </p:nvPr>
        </p:nvSpPr>
        <p:spPr>
          <a:xfrm>
            <a:off x="3028950" y="4767264"/>
            <a:ext cx="3086100" cy="2739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77" name="Google Shape;77;p40"/>
          <p:cNvSpPr txBox="1"/>
          <p:nvPr>
            <p:ph idx="12" type="sldNum"/>
          </p:nvPr>
        </p:nvSpPr>
        <p:spPr>
          <a:xfrm>
            <a:off x="6457950" y="4767264"/>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78" name="Shape 78"/>
        <p:cNvGrpSpPr/>
        <p:nvPr/>
      </p:nvGrpSpPr>
      <p:grpSpPr>
        <a:xfrm>
          <a:off x="0" y="0"/>
          <a:ext cx="0" cy="0"/>
          <a:chOff x="0" y="0"/>
          <a:chExt cx="0" cy="0"/>
        </a:xfrm>
      </p:grpSpPr>
      <p:sp>
        <p:nvSpPr>
          <p:cNvPr id="79" name="Google Shape;79;p41"/>
          <p:cNvSpPr txBox="1"/>
          <p:nvPr>
            <p:ph type="title"/>
          </p:nvPr>
        </p:nvSpPr>
        <p:spPr>
          <a:xfrm>
            <a:off x="628650" y="273845"/>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80" name="Google Shape;80;p41"/>
          <p:cNvSpPr txBox="1"/>
          <p:nvPr>
            <p:ph idx="1" type="body"/>
          </p:nvPr>
        </p:nvSpPr>
        <p:spPr>
          <a:xfrm>
            <a:off x="628650" y="1369219"/>
            <a:ext cx="3886200" cy="32634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81" name="Google Shape;81;p41"/>
          <p:cNvSpPr txBox="1"/>
          <p:nvPr>
            <p:ph idx="2" type="body"/>
          </p:nvPr>
        </p:nvSpPr>
        <p:spPr>
          <a:xfrm>
            <a:off x="4629150" y="1369219"/>
            <a:ext cx="3886200" cy="32634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82" name="Google Shape;82;p41"/>
          <p:cNvSpPr txBox="1"/>
          <p:nvPr>
            <p:ph idx="10" type="dt"/>
          </p:nvPr>
        </p:nvSpPr>
        <p:spPr>
          <a:xfrm>
            <a:off x="628650" y="4767264"/>
            <a:ext cx="20574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83" name="Google Shape;83;p41"/>
          <p:cNvSpPr txBox="1"/>
          <p:nvPr>
            <p:ph idx="11" type="ftr"/>
          </p:nvPr>
        </p:nvSpPr>
        <p:spPr>
          <a:xfrm>
            <a:off x="3028950" y="4767264"/>
            <a:ext cx="3086100" cy="2739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84" name="Google Shape;84;p41"/>
          <p:cNvSpPr txBox="1"/>
          <p:nvPr>
            <p:ph idx="12" type="sldNum"/>
          </p:nvPr>
        </p:nvSpPr>
        <p:spPr>
          <a:xfrm>
            <a:off x="6457950" y="4767264"/>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85" name="Shape 85"/>
        <p:cNvGrpSpPr/>
        <p:nvPr/>
      </p:nvGrpSpPr>
      <p:grpSpPr>
        <a:xfrm>
          <a:off x="0" y="0"/>
          <a:ext cx="0" cy="0"/>
          <a:chOff x="0" y="0"/>
          <a:chExt cx="0" cy="0"/>
        </a:xfrm>
      </p:grpSpPr>
      <p:sp>
        <p:nvSpPr>
          <p:cNvPr id="86" name="Google Shape;86;p42"/>
          <p:cNvSpPr txBox="1"/>
          <p:nvPr>
            <p:ph type="title"/>
          </p:nvPr>
        </p:nvSpPr>
        <p:spPr>
          <a:xfrm>
            <a:off x="311701" y="445027"/>
            <a:ext cx="8520600" cy="572700"/>
          </a:xfrm>
          <a:prstGeom prst="rect">
            <a:avLst/>
          </a:prstGeom>
          <a:noFill/>
          <a:ln>
            <a:noFill/>
          </a:ln>
        </p:spPr>
        <p:txBody>
          <a:bodyPr anchorCtr="0" anchor="t" bIns="68575" lIns="68575" spcFirstLastPara="1" rIns="68575" wrap="square" tIns="68575">
            <a:normAutofit/>
          </a:bodyPr>
          <a:lstStyle>
            <a:lvl1pPr lvl="0" marR="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algn="l">
              <a:lnSpc>
                <a:spcPct val="100000"/>
              </a:lnSpc>
              <a:spcBef>
                <a:spcPts val="0"/>
              </a:spcBef>
              <a:spcAft>
                <a:spcPts val="0"/>
              </a:spcAft>
              <a:buClr>
                <a:schemeClr val="dk1"/>
              </a:buClr>
              <a:buSzPts val="2800"/>
              <a:buFont typeface="Arial"/>
              <a:buNone/>
              <a:defRPr sz="2800">
                <a:solidFill>
                  <a:schemeClr val="dk1"/>
                </a:solidFill>
              </a:defRPr>
            </a:lvl2pPr>
            <a:lvl3pPr lvl="2" algn="l">
              <a:lnSpc>
                <a:spcPct val="100000"/>
              </a:lnSpc>
              <a:spcBef>
                <a:spcPts val="0"/>
              </a:spcBef>
              <a:spcAft>
                <a:spcPts val="0"/>
              </a:spcAft>
              <a:buClr>
                <a:schemeClr val="dk1"/>
              </a:buClr>
              <a:buSzPts val="2800"/>
              <a:buFont typeface="Arial"/>
              <a:buNone/>
              <a:defRPr sz="2800">
                <a:solidFill>
                  <a:schemeClr val="dk1"/>
                </a:solidFill>
              </a:defRPr>
            </a:lvl3pPr>
            <a:lvl4pPr lvl="3" algn="l">
              <a:lnSpc>
                <a:spcPct val="100000"/>
              </a:lnSpc>
              <a:spcBef>
                <a:spcPts val="0"/>
              </a:spcBef>
              <a:spcAft>
                <a:spcPts val="0"/>
              </a:spcAft>
              <a:buClr>
                <a:schemeClr val="dk1"/>
              </a:buClr>
              <a:buSzPts val="2800"/>
              <a:buFont typeface="Arial"/>
              <a:buNone/>
              <a:defRPr sz="2800">
                <a:solidFill>
                  <a:schemeClr val="dk1"/>
                </a:solidFill>
              </a:defRPr>
            </a:lvl4pPr>
            <a:lvl5pPr lvl="4" algn="l">
              <a:lnSpc>
                <a:spcPct val="100000"/>
              </a:lnSpc>
              <a:spcBef>
                <a:spcPts val="0"/>
              </a:spcBef>
              <a:spcAft>
                <a:spcPts val="0"/>
              </a:spcAft>
              <a:buClr>
                <a:schemeClr val="dk1"/>
              </a:buClr>
              <a:buSzPts val="2800"/>
              <a:buFont typeface="Arial"/>
              <a:buNone/>
              <a:defRPr sz="2800">
                <a:solidFill>
                  <a:schemeClr val="dk1"/>
                </a:solidFill>
              </a:defRPr>
            </a:lvl5pPr>
            <a:lvl6pPr lvl="5" algn="l">
              <a:lnSpc>
                <a:spcPct val="100000"/>
              </a:lnSpc>
              <a:spcBef>
                <a:spcPts val="0"/>
              </a:spcBef>
              <a:spcAft>
                <a:spcPts val="0"/>
              </a:spcAft>
              <a:buClr>
                <a:schemeClr val="dk1"/>
              </a:buClr>
              <a:buSzPts val="2800"/>
              <a:buFont typeface="Arial"/>
              <a:buNone/>
              <a:defRPr sz="2800">
                <a:solidFill>
                  <a:schemeClr val="dk1"/>
                </a:solidFill>
              </a:defRPr>
            </a:lvl6pPr>
            <a:lvl7pPr lvl="6" algn="l">
              <a:lnSpc>
                <a:spcPct val="100000"/>
              </a:lnSpc>
              <a:spcBef>
                <a:spcPts val="0"/>
              </a:spcBef>
              <a:spcAft>
                <a:spcPts val="0"/>
              </a:spcAft>
              <a:buClr>
                <a:schemeClr val="dk1"/>
              </a:buClr>
              <a:buSzPts val="2800"/>
              <a:buFont typeface="Arial"/>
              <a:buNone/>
              <a:defRPr sz="2800">
                <a:solidFill>
                  <a:schemeClr val="dk1"/>
                </a:solidFill>
              </a:defRPr>
            </a:lvl7pPr>
            <a:lvl8pPr lvl="7" algn="l">
              <a:lnSpc>
                <a:spcPct val="100000"/>
              </a:lnSpc>
              <a:spcBef>
                <a:spcPts val="0"/>
              </a:spcBef>
              <a:spcAft>
                <a:spcPts val="0"/>
              </a:spcAft>
              <a:buClr>
                <a:schemeClr val="dk1"/>
              </a:buClr>
              <a:buSzPts val="2800"/>
              <a:buFont typeface="Arial"/>
              <a:buNone/>
              <a:defRPr sz="2800">
                <a:solidFill>
                  <a:schemeClr val="dk1"/>
                </a:solidFill>
              </a:defRPr>
            </a:lvl8pPr>
            <a:lvl9pPr lvl="8" algn="l">
              <a:lnSpc>
                <a:spcPct val="100000"/>
              </a:lnSpc>
              <a:spcBef>
                <a:spcPts val="0"/>
              </a:spcBef>
              <a:spcAft>
                <a:spcPts val="0"/>
              </a:spcAft>
              <a:buClr>
                <a:schemeClr val="dk1"/>
              </a:buClr>
              <a:buSzPts val="2800"/>
              <a:buFont typeface="Arial"/>
              <a:buNone/>
              <a:defRPr sz="2800">
                <a:solidFill>
                  <a:schemeClr val="dk1"/>
                </a:solidFill>
              </a:defRPr>
            </a:lvl9pPr>
          </a:lstStyle>
          <a:p/>
        </p:txBody>
      </p:sp>
      <p:sp>
        <p:nvSpPr>
          <p:cNvPr id="87" name="Google Shape;87;p42"/>
          <p:cNvSpPr txBox="1"/>
          <p:nvPr>
            <p:ph idx="1" type="body"/>
          </p:nvPr>
        </p:nvSpPr>
        <p:spPr>
          <a:xfrm>
            <a:off x="311701" y="1152475"/>
            <a:ext cx="8520600" cy="3416400"/>
          </a:xfrm>
          <a:prstGeom prst="rect">
            <a:avLst/>
          </a:prstGeom>
          <a:noFill/>
          <a:ln>
            <a:noFill/>
          </a:ln>
        </p:spPr>
        <p:txBody>
          <a:bodyPr anchorCtr="0" anchor="t" bIns="68575" lIns="68575" spcFirstLastPara="1" rIns="68575" wrap="square" tIns="68575">
            <a:normAutofit/>
          </a:bodyPr>
          <a:lstStyle>
            <a:lvl1pPr indent="-228600" lvl="0" marL="457200" marR="0" algn="l">
              <a:lnSpc>
                <a:spcPct val="115000"/>
              </a:lnSpc>
              <a:spcBef>
                <a:spcPts val="0"/>
              </a:spcBef>
              <a:spcAft>
                <a:spcPts val="0"/>
              </a:spcAft>
              <a:buClr>
                <a:schemeClr val="dk2"/>
              </a:buClr>
              <a:buSzPts val="1800"/>
              <a:buFont typeface="Arial"/>
              <a:buNone/>
              <a:defRPr b="0" i="0" sz="1800" u="none" cap="none" strike="noStrike">
                <a:solidFill>
                  <a:schemeClr val="dk2"/>
                </a:solidFill>
                <a:latin typeface="Arial"/>
                <a:ea typeface="Arial"/>
                <a:cs typeface="Arial"/>
                <a:sym typeface="Arial"/>
              </a:defRPr>
            </a:lvl1pPr>
            <a:lvl2pPr indent="-228600" lvl="1" marL="914400" marR="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2pPr>
            <a:lvl3pPr indent="-228600" lvl="2" marL="1371600" marR="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3pPr>
            <a:lvl4pPr indent="-228600" lvl="3" marL="1828800" marR="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4pPr>
            <a:lvl5pPr indent="-228600" lvl="4" marL="2286000" marR="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5pPr>
            <a:lvl6pPr indent="-228600" lvl="5" marL="2743200" marR="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6pPr>
            <a:lvl7pPr indent="-228600" lvl="6" marL="3200400" marR="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7pPr>
            <a:lvl8pPr indent="-228600" lvl="7" marL="3657600" marR="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8pPr>
            <a:lvl9pPr indent="-228600" lvl="8" marL="4114800" marR="0" algn="l">
              <a:lnSpc>
                <a:spcPct val="115000"/>
              </a:lnSpc>
              <a:spcBef>
                <a:spcPts val="1600"/>
              </a:spcBef>
              <a:spcAft>
                <a:spcPts val="1600"/>
              </a:spcAft>
              <a:buClr>
                <a:schemeClr val="dk2"/>
              </a:buClr>
              <a:buSzPts val="1400"/>
              <a:buFont typeface="Arial"/>
              <a:buNone/>
              <a:defRPr b="0" i="0" sz="1400" u="none" cap="none" strike="noStrike">
                <a:solidFill>
                  <a:schemeClr val="dk2"/>
                </a:solidFill>
                <a:latin typeface="Arial"/>
                <a:ea typeface="Arial"/>
                <a:cs typeface="Arial"/>
                <a:sym typeface="Arial"/>
              </a:defRPr>
            </a:lvl9pPr>
          </a:lstStyle>
          <a:p/>
        </p:txBody>
      </p:sp>
      <p:sp>
        <p:nvSpPr>
          <p:cNvPr id="88" name="Google Shape;88;p42"/>
          <p:cNvSpPr txBox="1"/>
          <p:nvPr>
            <p:ph idx="12" type="sldNum"/>
          </p:nvPr>
        </p:nvSpPr>
        <p:spPr>
          <a:xfrm>
            <a:off x="8472459" y="4663216"/>
            <a:ext cx="548700" cy="393600"/>
          </a:xfrm>
          <a:prstGeom prst="rect">
            <a:avLst/>
          </a:prstGeom>
          <a:noFill/>
          <a:ln>
            <a:noFill/>
          </a:ln>
        </p:spPr>
        <p:txBody>
          <a:bodyPr anchorCtr="0" anchor="ctr" bIns="68575" lIns="68575" spcFirstLastPara="1" rIns="68575" wrap="square" tIns="68575">
            <a:noAutofit/>
          </a:bodyPr>
          <a:lstStyle>
            <a:lvl1pPr indent="0" lvl="0"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Content">
  <p:cSld name="Title &amp; Content">
    <p:spTree>
      <p:nvGrpSpPr>
        <p:cNvPr id="89" name="Shape 89"/>
        <p:cNvGrpSpPr/>
        <p:nvPr/>
      </p:nvGrpSpPr>
      <p:grpSpPr>
        <a:xfrm>
          <a:off x="0" y="0"/>
          <a:ext cx="0" cy="0"/>
          <a:chOff x="0" y="0"/>
          <a:chExt cx="0" cy="0"/>
        </a:xfrm>
      </p:grpSpPr>
      <p:sp>
        <p:nvSpPr>
          <p:cNvPr id="90" name="Google Shape;90;p43"/>
          <p:cNvSpPr txBox="1"/>
          <p:nvPr>
            <p:ph idx="1" type="body"/>
          </p:nvPr>
        </p:nvSpPr>
        <p:spPr>
          <a:xfrm>
            <a:off x="-8311" y="505480"/>
            <a:ext cx="9144000" cy="361500"/>
          </a:xfrm>
          <a:prstGeom prst="rect">
            <a:avLst/>
          </a:prstGeom>
          <a:noFill/>
          <a:ln>
            <a:noFill/>
          </a:ln>
        </p:spPr>
        <p:txBody>
          <a:bodyPr anchorCtr="0" anchor="t" bIns="34275" lIns="68575" spcFirstLastPara="1" rIns="68575" wrap="square" tIns="34275">
            <a:noAutofit/>
          </a:bodyPr>
          <a:lstStyle>
            <a:lvl1pPr indent="-228600" lvl="0" marL="457200" algn="ctr">
              <a:lnSpc>
                <a:spcPct val="90000"/>
              </a:lnSpc>
              <a:spcBef>
                <a:spcPts val="800"/>
              </a:spcBef>
              <a:spcAft>
                <a:spcPts val="0"/>
              </a:spcAft>
              <a:buClr>
                <a:srgbClr val="3F3F3F"/>
              </a:buClr>
              <a:buSzPts val="2300"/>
              <a:buNone/>
              <a:defRPr sz="2300">
                <a:solidFill>
                  <a:srgbClr val="3F3F3F"/>
                </a:solidFill>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cxnSp>
        <p:nvCxnSpPr>
          <p:cNvPr id="91" name="Google Shape;91;p43"/>
          <p:cNvCxnSpPr/>
          <p:nvPr/>
        </p:nvCxnSpPr>
        <p:spPr>
          <a:xfrm flipH="1" rot="10800000">
            <a:off x="4322814" y="934589"/>
            <a:ext cx="500100" cy="1200"/>
          </a:xfrm>
          <a:prstGeom prst="straightConnector1">
            <a:avLst/>
          </a:prstGeom>
          <a:noFill/>
          <a:ln cap="flat" cmpd="sng" w="50800">
            <a:solidFill>
              <a:srgbClr val="349D96"/>
            </a:solidFill>
            <a:prstDash val="solid"/>
            <a:miter lim="800000"/>
            <a:headEnd len="sm" w="sm" type="none"/>
            <a:tailEnd len="sm" w="sm" type="none"/>
          </a:ln>
          <a:effectLst>
            <a:outerShdw blurRad="50800" rotWithShape="0" algn="tl" dir="2700000" dist="38100">
              <a:srgbClr val="000000">
                <a:alpha val="40000"/>
              </a:srgbClr>
            </a:outerShdw>
          </a:effectLst>
        </p:spPr>
      </p:cxnSp>
      <p:sp>
        <p:nvSpPr>
          <p:cNvPr id="92" name="Google Shape;92;p43"/>
          <p:cNvSpPr txBox="1"/>
          <p:nvPr>
            <p:ph idx="2" type="body"/>
          </p:nvPr>
        </p:nvSpPr>
        <p:spPr>
          <a:xfrm>
            <a:off x="808279" y="1204562"/>
            <a:ext cx="7553400" cy="3497100"/>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rgbClr val="57B6AF"/>
              </a:buClr>
              <a:buSzPts val="1500"/>
              <a:buNone/>
              <a:defRPr sz="1500"/>
            </a:lvl1pPr>
            <a:lvl2pPr indent="-323850" lvl="1" marL="914400" algn="l">
              <a:lnSpc>
                <a:spcPct val="90000"/>
              </a:lnSpc>
              <a:spcBef>
                <a:spcPts val="400"/>
              </a:spcBef>
              <a:spcAft>
                <a:spcPts val="0"/>
              </a:spcAft>
              <a:buClr>
                <a:srgbClr val="57B6AF"/>
              </a:buClr>
              <a:buSzPts val="1500"/>
              <a:buChar char="•"/>
              <a:defRPr sz="1500"/>
            </a:lvl2pPr>
            <a:lvl3pPr indent="-317500" lvl="2" marL="1371600" algn="l">
              <a:lnSpc>
                <a:spcPct val="90000"/>
              </a:lnSpc>
              <a:spcBef>
                <a:spcPts val="400"/>
              </a:spcBef>
              <a:spcAft>
                <a:spcPts val="0"/>
              </a:spcAft>
              <a:buClr>
                <a:srgbClr val="57B6AF"/>
              </a:buClr>
              <a:buSzPts val="1400"/>
              <a:buChar char="•"/>
              <a:defRPr sz="1400"/>
            </a:lvl3pPr>
            <a:lvl4pPr indent="-317500" lvl="3" marL="1828800" algn="l">
              <a:lnSpc>
                <a:spcPct val="90000"/>
              </a:lnSpc>
              <a:spcBef>
                <a:spcPts val="400"/>
              </a:spcBef>
              <a:spcAft>
                <a:spcPts val="0"/>
              </a:spcAft>
              <a:buClr>
                <a:srgbClr val="57B6AF"/>
              </a:buClr>
              <a:buSzPts val="1400"/>
              <a:buChar char="•"/>
              <a:defRPr sz="1400"/>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93" name="Google Shape;93;p43"/>
          <p:cNvSpPr txBox="1"/>
          <p:nvPr/>
        </p:nvSpPr>
        <p:spPr>
          <a:xfrm>
            <a:off x="0" y="4739081"/>
            <a:ext cx="9144000" cy="2847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349D96"/>
                </a:solidFill>
                <a:latin typeface="Century Gothic"/>
                <a:ea typeface="Century Gothic"/>
                <a:cs typeface="Century Gothic"/>
                <a:sym typeface="Century Gothic"/>
              </a:rPr>
              <a:t>WA State DOH </a:t>
            </a:r>
            <a:r>
              <a:rPr b="0" i="0" lang="en" sz="1400" u="none" cap="none" strike="noStrike">
                <a:solidFill>
                  <a:srgbClr val="3F3F3F"/>
                </a:solidFill>
                <a:latin typeface="Century Gothic"/>
                <a:ea typeface="Century Gothic"/>
                <a:cs typeface="Century Gothic"/>
                <a:sym typeface="Century Gothic"/>
              </a:rPr>
              <a:t>| </a:t>
            </a:r>
            <a:fld id="{00000000-1234-1234-1234-123412341234}" type="slidenum">
              <a:rPr b="0" i="0" lang="en" sz="1400" u="none" cap="none" strike="noStrike">
                <a:solidFill>
                  <a:srgbClr val="3F3F3F"/>
                </a:solidFill>
                <a:latin typeface="Century Gothic"/>
                <a:ea typeface="Century Gothic"/>
                <a:cs typeface="Century Gothic"/>
                <a:sym typeface="Century Gothic"/>
              </a:rPr>
              <a:t>‹#›</a:t>
            </a:fld>
            <a:endParaRPr b="0" i="0" sz="1400" u="none" cap="none" strike="noStrike">
              <a:solidFill>
                <a:srgbClr val="3F3F3F"/>
              </a:solidFill>
              <a:latin typeface="Century Gothic"/>
              <a:ea typeface="Century Gothic"/>
              <a:cs typeface="Century Gothic"/>
              <a:sym typeface="Century Gothic"/>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94" name="Shape 94"/>
        <p:cNvGrpSpPr/>
        <p:nvPr/>
      </p:nvGrpSpPr>
      <p:grpSpPr>
        <a:xfrm>
          <a:off x="0" y="0"/>
          <a:ext cx="0" cy="0"/>
          <a:chOff x="0" y="0"/>
          <a:chExt cx="0" cy="0"/>
        </a:xfrm>
      </p:grpSpPr>
      <p:sp>
        <p:nvSpPr>
          <p:cNvPr id="95" name="Google Shape;95;p54"/>
          <p:cNvSpPr txBox="1"/>
          <p:nvPr>
            <p:ph type="title"/>
          </p:nvPr>
        </p:nvSpPr>
        <p:spPr>
          <a:xfrm>
            <a:off x="623888" y="1282305"/>
            <a:ext cx="7886700" cy="2139600"/>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dk1"/>
              </a:buClr>
              <a:buSzPts val="4500"/>
              <a:buFont typeface="Calibri"/>
              <a:buNone/>
              <a:defRPr sz="45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96" name="Google Shape;96;p54"/>
          <p:cNvSpPr txBox="1"/>
          <p:nvPr>
            <p:ph idx="1" type="body"/>
          </p:nvPr>
        </p:nvSpPr>
        <p:spPr>
          <a:xfrm>
            <a:off x="623888" y="3442099"/>
            <a:ext cx="7886700" cy="1125300"/>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800"/>
              <a:buNone/>
              <a:defRPr sz="1800">
                <a:solidFill>
                  <a:schemeClr val="dk1"/>
                </a:solidFill>
              </a:defRPr>
            </a:lvl1pPr>
            <a:lvl2pPr indent="-228600" lvl="1" marL="914400" algn="l">
              <a:lnSpc>
                <a:spcPct val="90000"/>
              </a:lnSpc>
              <a:spcBef>
                <a:spcPts val="400"/>
              </a:spcBef>
              <a:spcAft>
                <a:spcPts val="0"/>
              </a:spcAft>
              <a:buClr>
                <a:srgbClr val="888888"/>
              </a:buClr>
              <a:buSzPts val="1500"/>
              <a:buNone/>
              <a:defRPr sz="1500">
                <a:solidFill>
                  <a:srgbClr val="888888"/>
                </a:solidFill>
              </a:defRPr>
            </a:lvl2pPr>
            <a:lvl3pPr indent="-228600" lvl="2" marL="1371600" algn="l">
              <a:lnSpc>
                <a:spcPct val="90000"/>
              </a:lnSpc>
              <a:spcBef>
                <a:spcPts val="400"/>
              </a:spcBef>
              <a:spcAft>
                <a:spcPts val="0"/>
              </a:spcAft>
              <a:buClr>
                <a:srgbClr val="888888"/>
              </a:buClr>
              <a:buSzPts val="1400"/>
              <a:buNone/>
              <a:defRPr sz="1400">
                <a:solidFill>
                  <a:srgbClr val="888888"/>
                </a:solidFill>
              </a:defRPr>
            </a:lvl3pPr>
            <a:lvl4pPr indent="-228600" lvl="3" marL="1828800" algn="l">
              <a:lnSpc>
                <a:spcPct val="90000"/>
              </a:lnSpc>
              <a:spcBef>
                <a:spcPts val="400"/>
              </a:spcBef>
              <a:spcAft>
                <a:spcPts val="0"/>
              </a:spcAft>
              <a:buClr>
                <a:srgbClr val="888888"/>
              </a:buClr>
              <a:buSzPts val="1200"/>
              <a:buNone/>
              <a:defRPr sz="1200">
                <a:solidFill>
                  <a:srgbClr val="888888"/>
                </a:solidFill>
              </a:defRPr>
            </a:lvl4pPr>
            <a:lvl5pPr indent="-228600" lvl="4" marL="2286000" algn="l">
              <a:lnSpc>
                <a:spcPct val="90000"/>
              </a:lnSpc>
              <a:spcBef>
                <a:spcPts val="400"/>
              </a:spcBef>
              <a:spcAft>
                <a:spcPts val="0"/>
              </a:spcAft>
              <a:buClr>
                <a:srgbClr val="888888"/>
              </a:buClr>
              <a:buSzPts val="1200"/>
              <a:buNone/>
              <a:defRPr sz="1200">
                <a:solidFill>
                  <a:srgbClr val="888888"/>
                </a:solidFill>
              </a:defRPr>
            </a:lvl5pPr>
            <a:lvl6pPr indent="-228600" lvl="5" marL="2743200" algn="l">
              <a:lnSpc>
                <a:spcPct val="90000"/>
              </a:lnSpc>
              <a:spcBef>
                <a:spcPts val="400"/>
              </a:spcBef>
              <a:spcAft>
                <a:spcPts val="0"/>
              </a:spcAft>
              <a:buClr>
                <a:srgbClr val="888888"/>
              </a:buClr>
              <a:buSzPts val="1200"/>
              <a:buNone/>
              <a:defRPr sz="1200">
                <a:solidFill>
                  <a:srgbClr val="888888"/>
                </a:solidFill>
              </a:defRPr>
            </a:lvl6pPr>
            <a:lvl7pPr indent="-228600" lvl="6" marL="3200400" algn="l">
              <a:lnSpc>
                <a:spcPct val="90000"/>
              </a:lnSpc>
              <a:spcBef>
                <a:spcPts val="400"/>
              </a:spcBef>
              <a:spcAft>
                <a:spcPts val="0"/>
              </a:spcAft>
              <a:buClr>
                <a:srgbClr val="888888"/>
              </a:buClr>
              <a:buSzPts val="1200"/>
              <a:buNone/>
              <a:defRPr sz="1200">
                <a:solidFill>
                  <a:srgbClr val="888888"/>
                </a:solidFill>
              </a:defRPr>
            </a:lvl7pPr>
            <a:lvl8pPr indent="-228600" lvl="7" marL="3657600" algn="l">
              <a:lnSpc>
                <a:spcPct val="90000"/>
              </a:lnSpc>
              <a:spcBef>
                <a:spcPts val="400"/>
              </a:spcBef>
              <a:spcAft>
                <a:spcPts val="0"/>
              </a:spcAft>
              <a:buClr>
                <a:srgbClr val="888888"/>
              </a:buClr>
              <a:buSzPts val="1200"/>
              <a:buNone/>
              <a:defRPr sz="1200">
                <a:solidFill>
                  <a:srgbClr val="888888"/>
                </a:solidFill>
              </a:defRPr>
            </a:lvl8pPr>
            <a:lvl9pPr indent="-228600" lvl="8" marL="4114800" algn="l">
              <a:lnSpc>
                <a:spcPct val="90000"/>
              </a:lnSpc>
              <a:spcBef>
                <a:spcPts val="400"/>
              </a:spcBef>
              <a:spcAft>
                <a:spcPts val="0"/>
              </a:spcAft>
              <a:buClr>
                <a:srgbClr val="888888"/>
              </a:buClr>
              <a:buSzPts val="1200"/>
              <a:buNone/>
              <a:defRPr sz="1200">
                <a:solidFill>
                  <a:srgbClr val="888888"/>
                </a:solidFill>
              </a:defRPr>
            </a:lvl9pPr>
          </a:lstStyle>
          <a:p/>
        </p:txBody>
      </p:sp>
      <p:sp>
        <p:nvSpPr>
          <p:cNvPr id="97" name="Google Shape;97;p54"/>
          <p:cNvSpPr txBox="1"/>
          <p:nvPr>
            <p:ph idx="10" type="dt"/>
          </p:nvPr>
        </p:nvSpPr>
        <p:spPr>
          <a:xfrm>
            <a:off x="628650" y="4767264"/>
            <a:ext cx="20574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98" name="Google Shape;98;p54"/>
          <p:cNvSpPr txBox="1"/>
          <p:nvPr>
            <p:ph idx="11" type="ftr"/>
          </p:nvPr>
        </p:nvSpPr>
        <p:spPr>
          <a:xfrm>
            <a:off x="3028950" y="4767264"/>
            <a:ext cx="3086100" cy="2739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99" name="Google Shape;99;p54"/>
          <p:cNvSpPr txBox="1"/>
          <p:nvPr>
            <p:ph idx="12" type="sldNum"/>
          </p:nvPr>
        </p:nvSpPr>
        <p:spPr>
          <a:xfrm>
            <a:off x="6457950" y="4767264"/>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3" name="Shape 13"/>
        <p:cNvGrpSpPr/>
        <p:nvPr/>
      </p:nvGrpSpPr>
      <p:grpSpPr>
        <a:xfrm>
          <a:off x="0" y="0"/>
          <a:ext cx="0" cy="0"/>
          <a:chOff x="0" y="0"/>
          <a:chExt cx="0" cy="0"/>
        </a:xfrm>
      </p:grpSpPr>
      <p:sp>
        <p:nvSpPr>
          <p:cNvPr id="14" name="Google Shape;14;p36"/>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5" name="Google Shape;15;p36"/>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6" name="Google Shape;16;p36"/>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17" name="Google Shape;17;p36"/>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marR="0" rtl="0" algn="ct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18" name="Google Shape;18;p36"/>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00" name="Shape 100"/>
        <p:cNvGrpSpPr/>
        <p:nvPr/>
      </p:nvGrpSpPr>
      <p:grpSpPr>
        <a:xfrm>
          <a:off x="0" y="0"/>
          <a:ext cx="0" cy="0"/>
          <a:chOff x="0" y="0"/>
          <a:chExt cx="0" cy="0"/>
        </a:xfrm>
      </p:grpSpPr>
      <p:sp>
        <p:nvSpPr>
          <p:cNvPr id="101" name="Google Shape;101;p55"/>
          <p:cNvSpPr txBox="1"/>
          <p:nvPr>
            <p:ph type="title"/>
          </p:nvPr>
        </p:nvSpPr>
        <p:spPr>
          <a:xfrm>
            <a:off x="629841" y="273845"/>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02" name="Google Shape;102;p55"/>
          <p:cNvSpPr txBox="1"/>
          <p:nvPr>
            <p:ph idx="1" type="body"/>
          </p:nvPr>
        </p:nvSpPr>
        <p:spPr>
          <a:xfrm>
            <a:off x="629842" y="1260872"/>
            <a:ext cx="3868500" cy="618000"/>
          </a:xfrm>
          <a:prstGeom prst="rect">
            <a:avLst/>
          </a:prstGeom>
          <a:noFill/>
          <a:ln>
            <a:noFill/>
          </a:ln>
        </p:spPr>
        <p:txBody>
          <a:bodyPr anchorCtr="0" anchor="b"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800"/>
              <a:buNone/>
              <a:defRPr b="1" sz="1800"/>
            </a:lvl1pPr>
            <a:lvl2pPr indent="-228600" lvl="1" marL="914400" algn="l">
              <a:lnSpc>
                <a:spcPct val="90000"/>
              </a:lnSpc>
              <a:spcBef>
                <a:spcPts val="400"/>
              </a:spcBef>
              <a:spcAft>
                <a:spcPts val="0"/>
              </a:spcAft>
              <a:buClr>
                <a:schemeClr val="dk1"/>
              </a:buClr>
              <a:buSzPts val="1500"/>
              <a:buNone/>
              <a:defRPr b="1" sz="1500"/>
            </a:lvl2pPr>
            <a:lvl3pPr indent="-228600" lvl="2" marL="1371600" algn="l">
              <a:lnSpc>
                <a:spcPct val="90000"/>
              </a:lnSpc>
              <a:spcBef>
                <a:spcPts val="400"/>
              </a:spcBef>
              <a:spcAft>
                <a:spcPts val="0"/>
              </a:spcAft>
              <a:buClr>
                <a:schemeClr val="dk1"/>
              </a:buClr>
              <a:buSzPts val="1400"/>
              <a:buNone/>
              <a:defRPr b="1" sz="1400"/>
            </a:lvl3pPr>
            <a:lvl4pPr indent="-228600" lvl="3" marL="1828800" algn="l">
              <a:lnSpc>
                <a:spcPct val="90000"/>
              </a:lnSpc>
              <a:spcBef>
                <a:spcPts val="400"/>
              </a:spcBef>
              <a:spcAft>
                <a:spcPts val="0"/>
              </a:spcAft>
              <a:buClr>
                <a:schemeClr val="dk1"/>
              </a:buClr>
              <a:buSzPts val="1200"/>
              <a:buNone/>
              <a:defRPr b="1" sz="1200"/>
            </a:lvl4pPr>
            <a:lvl5pPr indent="-228600" lvl="4" marL="2286000" algn="l">
              <a:lnSpc>
                <a:spcPct val="90000"/>
              </a:lnSpc>
              <a:spcBef>
                <a:spcPts val="400"/>
              </a:spcBef>
              <a:spcAft>
                <a:spcPts val="0"/>
              </a:spcAft>
              <a:buClr>
                <a:schemeClr val="dk1"/>
              </a:buClr>
              <a:buSzPts val="1200"/>
              <a:buNone/>
              <a:defRPr b="1" sz="1200"/>
            </a:lvl5pPr>
            <a:lvl6pPr indent="-228600" lvl="5" marL="2743200" algn="l">
              <a:lnSpc>
                <a:spcPct val="90000"/>
              </a:lnSpc>
              <a:spcBef>
                <a:spcPts val="400"/>
              </a:spcBef>
              <a:spcAft>
                <a:spcPts val="0"/>
              </a:spcAft>
              <a:buClr>
                <a:schemeClr val="dk1"/>
              </a:buClr>
              <a:buSzPts val="1200"/>
              <a:buNone/>
              <a:defRPr b="1" sz="1200"/>
            </a:lvl6pPr>
            <a:lvl7pPr indent="-228600" lvl="6" marL="3200400" algn="l">
              <a:lnSpc>
                <a:spcPct val="90000"/>
              </a:lnSpc>
              <a:spcBef>
                <a:spcPts val="400"/>
              </a:spcBef>
              <a:spcAft>
                <a:spcPts val="0"/>
              </a:spcAft>
              <a:buClr>
                <a:schemeClr val="dk1"/>
              </a:buClr>
              <a:buSzPts val="1200"/>
              <a:buNone/>
              <a:defRPr b="1" sz="1200"/>
            </a:lvl7pPr>
            <a:lvl8pPr indent="-228600" lvl="7" marL="3657600" algn="l">
              <a:lnSpc>
                <a:spcPct val="90000"/>
              </a:lnSpc>
              <a:spcBef>
                <a:spcPts val="400"/>
              </a:spcBef>
              <a:spcAft>
                <a:spcPts val="0"/>
              </a:spcAft>
              <a:buClr>
                <a:schemeClr val="dk1"/>
              </a:buClr>
              <a:buSzPts val="1200"/>
              <a:buNone/>
              <a:defRPr b="1" sz="1200"/>
            </a:lvl8pPr>
            <a:lvl9pPr indent="-228600" lvl="8" marL="4114800" algn="l">
              <a:lnSpc>
                <a:spcPct val="90000"/>
              </a:lnSpc>
              <a:spcBef>
                <a:spcPts val="400"/>
              </a:spcBef>
              <a:spcAft>
                <a:spcPts val="0"/>
              </a:spcAft>
              <a:buClr>
                <a:schemeClr val="dk1"/>
              </a:buClr>
              <a:buSzPts val="1200"/>
              <a:buNone/>
              <a:defRPr b="1" sz="1200"/>
            </a:lvl9pPr>
          </a:lstStyle>
          <a:p/>
        </p:txBody>
      </p:sp>
      <p:sp>
        <p:nvSpPr>
          <p:cNvPr id="103" name="Google Shape;103;p55"/>
          <p:cNvSpPr txBox="1"/>
          <p:nvPr>
            <p:ph idx="2" type="body"/>
          </p:nvPr>
        </p:nvSpPr>
        <p:spPr>
          <a:xfrm>
            <a:off x="629842" y="1878806"/>
            <a:ext cx="3868500" cy="27636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04" name="Google Shape;104;p55"/>
          <p:cNvSpPr txBox="1"/>
          <p:nvPr>
            <p:ph idx="3" type="body"/>
          </p:nvPr>
        </p:nvSpPr>
        <p:spPr>
          <a:xfrm>
            <a:off x="4629151" y="1260872"/>
            <a:ext cx="3887400" cy="618000"/>
          </a:xfrm>
          <a:prstGeom prst="rect">
            <a:avLst/>
          </a:prstGeom>
          <a:noFill/>
          <a:ln>
            <a:noFill/>
          </a:ln>
        </p:spPr>
        <p:txBody>
          <a:bodyPr anchorCtr="0" anchor="b"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800"/>
              <a:buNone/>
              <a:defRPr b="1" sz="1800"/>
            </a:lvl1pPr>
            <a:lvl2pPr indent="-228600" lvl="1" marL="914400" algn="l">
              <a:lnSpc>
                <a:spcPct val="90000"/>
              </a:lnSpc>
              <a:spcBef>
                <a:spcPts val="400"/>
              </a:spcBef>
              <a:spcAft>
                <a:spcPts val="0"/>
              </a:spcAft>
              <a:buClr>
                <a:schemeClr val="dk1"/>
              </a:buClr>
              <a:buSzPts val="1500"/>
              <a:buNone/>
              <a:defRPr b="1" sz="1500"/>
            </a:lvl2pPr>
            <a:lvl3pPr indent="-228600" lvl="2" marL="1371600" algn="l">
              <a:lnSpc>
                <a:spcPct val="90000"/>
              </a:lnSpc>
              <a:spcBef>
                <a:spcPts val="400"/>
              </a:spcBef>
              <a:spcAft>
                <a:spcPts val="0"/>
              </a:spcAft>
              <a:buClr>
                <a:schemeClr val="dk1"/>
              </a:buClr>
              <a:buSzPts val="1400"/>
              <a:buNone/>
              <a:defRPr b="1" sz="1400"/>
            </a:lvl3pPr>
            <a:lvl4pPr indent="-228600" lvl="3" marL="1828800" algn="l">
              <a:lnSpc>
                <a:spcPct val="90000"/>
              </a:lnSpc>
              <a:spcBef>
                <a:spcPts val="400"/>
              </a:spcBef>
              <a:spcAft>
                <a:spcPts val="0"/>
              </a:spcAft>
              <a:buClr>
                <a:schemeClr val="dk1"/>
              </a:buClr>
              <a:buSzPts val="1200"/>
              <a:buNone/>
              <a:defRPr b="1" sz="1200"/>
            </a:lvl4pPr>
            <a:lvl5pPr indent="-228600" lvl="4" marL="2286000" algn="l">
              <a:lnSpc>
                <a:spcPct val="90000"/>
              </a:lnSpc>
              <a:spcBef>
                <a:spcPts val="400"/>
              </a:spcBef>
              <a:spcAft>
                <a:spcPts val="0"/>
              </a:spcAft>
              <a:buClr>
                <a:schemeClr val="dk1"/>
              </a:buClr>
              <a:buSzPts val="1200"/>
              <a:buNone/>
              <a:defRPr b="1" sz="1200"/>
            </a:lvl5pPr>
            <a:lvl6pPr indent="-228600" lvl="5" marL="2743200" algn="l">
              <a:lnSpc>
                <a:spcPct val="90000"/>
              </a:lnSpc>
              <a:spcBef>
                <a:spcPts val="400"/>
              </a:spcBef>
              <a:spcAft>
                <a:spcPts val="0"/>
              </a:spcAft>
              <a:buClr>
                <a:schemeClr val="dk1"/>
              </a:buClr>
              <a:buSzPts val="1200"/>
              <a:buNone/>
              <a:defRPr b="1" sz="1200"/>
            </a:lvl6pPr>
            <a:lvl7pPr indent="-228600" lvl="6" marL="3200400" algn="l">
              <a:lnSpc>
                <a:spcPct val="90000"/>
              </a:lnSpc>
              <a:spcBef>
                <a:spcPts val="400"/>
              </a:spcBef>
              <a:spcAft>
                <a:spcPts val="0"/>
              </a:spcAft>
              <a:buClr>
                <a:schemeClr val="dk1"/>
              </a:buClr>
              <a:buSzPts val="1200"/>
              <a:buNone/>
              <a:defRPr b="1" sz="1200"/>
            </a:lvl7pPr>
            <a:lvl8pPr indent="-228600" lvl="7" marL="3657600" algn="l">
              <a:lnSpc>
                <a:spcPct val="90000"/>
              </a:lnSpc>
              <a:spcBef>
                <a:spcPts val="400"/>
              </a:spcBef>
              <a:spcAft>
                <a:spcPts val="0"/>
              </a:spcAft>
              <a:buClr>
                <a:schemeClr val="dk1"/>
              </a:buClr>
              <a:buSzPts val="1200"/>
              <a:buNone/>
              <a:defRPr b="1" sz="1200"/>
            </a:lvl8pPr>
            <a:lvl9pPr indent="-228600" lvl="8" marL="4114800" algn="l">
              <a:lnSpc>
                <a:spcPct val="90000"/>
              </a:lnSpc>
              <a:spcBef>
                <a:spcPts val="400"/>
              </a:spcBef>
              <a:spcAft>
                <a:spcPts val="0"/>
              </a:spcAft>
              <a:buClr>
                <a:schemeClr val="dk1"/>
              </a:buClr>
              <a:buSzPts val="1200"/>
              <a:buNone/>
              <a:defRPr b="1" sz="1200"/>
            </a:lvl9pPr>
          </a:lstStyle>
          <a:p/>
        </p:txBody>
      </p:sp>
      <p:sp>
        <p:nvSpPr>
          <p:cNvPr id="105" name="Google Shape;105;p55"/>
          <p:cNvSpPr txBox="1"/>
          <p:nvPr>
            <p:ph idx="4" type="body"/>
          </p:nvPr>
        </p:nvSpPr>
        <p:spPr>
          <a:xfrm>
            <a:off x="4629151" y="1878806"/>
            <a:ext cx="3887400" cy="27636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06" name="Google Shape;106;p55"/>
          <p:cNvSpPr txBox="1"/>
          <p:nvPr>
            <p:ph idx="10" type="dt"/>
          </p:nvPr>
        </p:nvSpPr>
        <p:spPr>
          <a:xfrm>
            <a:off x="628650" y="4767264"/>
            <a:ext cx="20574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07" name="Google Shape;107;p55"/>
          <p:cNvSpPr txBox="1"/>
          <p:nvPr>
            <p:ph idx="11" type="ftr"/>
          </p:nvPr>
        </p:nvSpPr>
        <p:spPr>
          <a:xfrm>
            <a:off x="3028950" y="4767264"/>
            <a:ext cx="3086100" cy="2739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08" name="Google Shape;108;p55"/>
          <p:cNvSpPr txBox="1"/>
          <p:nvPr>
            <p:ph idx="12" type="sldNum"/>
          </p:nvPr>
        </p:nvSpPr>
        <p:spPr>
          <a:xfrm>
            <a:off x="6457950" y="4767264"/>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09" name="Shape 109"/>
        <p:cNvGrpSpPr/>
        <p:nvPr/>
      </p:nvGrpSpPr>
      <p:grpSpPr>
        <a:xfrm>
          <a:off x="0" y="0"/>
          <a:ext cx="0" cy="0"/>
          <a:chOff x="0" y="0"/>
          <a:chExt cx="0" cy="0"/>
        </a:xfrm>
      </p:grpSpPr>
      <p:sp>
        <p:nvSpPr>
          <p:cNvPr id="110" name="Google Shape;110;p56"/>
          <p:cNvSpPr txBox="1"/>
          <p:nvPr>
            <p:ph type="title"/>
          </p:nvPr>
        </p:nvSpPr>
        <p:spPr>
          <a:xfrm>
            <a:off x="628650" y="273845"/>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11" name="Google Shape;111;p56"/>
          <p:cNvSpPr txBox="1"/>
          <p:nvPr>
            <p:ph idx="10" type="dt"/>
          </p:nvPr>
        </p:nvSpPr>
        <p:spPr>
          <a:xfrm>
            <a:off x="628650" y="4767264"/>
            <a:ext cx="20574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12" name="Google Shape;112;p56"/>
          <p:cNvSpPr txBox="1"/>
          <p:nvPr>
            <p:ph idx="11" type="ftr"/>
          </p:nvPr>
        </p:nvSpPr>
        <p:spPr>
          <a:xfrm>
            <a:off x="3028950" y="4767264"/>
            <a:ext cx="3086100" cy="2739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13" name="Google Shape;113;p56"/>
          <p:cNvSpPr txBox="1"/>
          <p:nvPr>
            <p:ph idx="12" type="sldNum"/>
          </p:nvPr>
        </p:nvSpPr>
        <p:spPr>
          <a:xfrm>
            <a:off x="6457950" y="4767264"/>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14" name="Shape 114"/>
        <p:cNvGrpSpPr/>
        <p:nvPr/>
      </p:nvGrpSpPr>
      <p:grpSpPr>
        <a:xfrm>
          <a:off x="0" y="0"/>
          <a:ext cx="0" cy="0"/>
          <a:chOff x="0" y="0"/>
          <a:chExt cx="0" cy="0"/>
        </a:xfrm>
      </p:grpSpPr>
      <p:sp>
        <p:nvSpPr>
          <p:cNvPr id="115" name="Google Shape;115;p57"/>
          <p:cNvSpPr txBox="1"/>
          <p:nvPr>
            <p:ph type="title"/>
          </p:nvPr>
        </p:nvSpPr>
        <p:spPr>
          <a:xfrm>
            <a:off x="629841" y="342900"/>
            <a:ext cx="2949000" cy="1200300"/>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dk1"/>
              </a:buClr>
              <a:buSzPts val="2400"/>
              <a:buFont typeface="Calibri"/>
              <a:buNone/>
              <a:defRPr sz="24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16" name="Google Shape;116;p57"/>
          <p:cNvSpPr txBox="1"/>
          <p:nvPr>
            <p:ph idx="1" type="body"/>
          </p:nvPr>
        </p:nvSpPr>
        <p:spPr>
          <a:xfrm>
            <a:off x="3887391" y="740570"/>
            <a:ext cx="4629300" cy="3655200"/>
          </a:xfrm>
          <a:prstGeom prst="rect">
            <a:avLst/>
          </a:prstGeom>
          <a:noFill/>
          <a:ln>
            <a:noFill/>
          </a:ln>
        </p:spPr>
        <p:txBody>
          <a:bodyPr anchorCtr="0" anchor="t" bIns="34275" lIns="68575" spcFirstLastPara="1" rIns="68575" wrap="square" tIns="34275">
            <a:normAutofit/>
          </a:bodyPr>
          <a:lstStyle>
            <a:lvl1pPr indent="-381000" lvl="0" marL="457200" algn="l">
              <a:lnSpc>
                <a:spcPct val="90000"/>
              </a:lnSpc>
              <a:spcBef>
                <a:spcPts val="800"/>
              </a:spcBef>
              <a:spcAft>
                <a:spcPts val="0"/>
              </a:spcAft>
              <a:buClr>
                <a:schemeClr val="dk1"/>
              </a:buClr>
              <a:buSzPts val="2400"/>
              <a:buChar char="•"/>
              <a:defRPr sz="2400"/>
            </a:lvl1pPr>
            <a:lvl2pPr indent="-361950" lvl="1" marL="914400" algn="l">
              <a:lnSpc>
                <a:spcPct val="90000"/>
              </a:lnSpc>
              <a:spcBef>
                <a:spcPts val="400"/>
              </a:spcBef>
              <a:spcAft>
                <a:spcPts val="0"/>
              </a:spcAft>
              <a:buClr>
                <a:schemeClr val="dk1"/>
              </a:buClr>
              <a:buSzPts val="2100"/>
              <a:buChar char="•"/>
              <a:defRPr sz="2100"/>
            </a:lvl2pPr>
            <a:lvl3pPr indent="-342900" lvl="2" marL="1371600" algn="l">
              <a:lnSpc>
                <a:spcPct val="90000"/>
              </a:lnSpc>
              <a:spcBef>
                <a:spcPts val="400"/>
              </a:spcBef>
              <a:spcAft>
                <a:spcPts val="0"/>
              </a:spcAft>
              <a:buClr>
                <a:schemeClr val="dk1"/>
              </a:buClr>
              <a:buSzPts val="1800"/>
              <a:buChar char="•"/>
              <a:defRPr sz="1800"/>
            </a:lvl3pPr>
            <a:lvl4pPr indent="-323850" lvl="3" marL="1828800" algn="l">
              <a:lnSpc>
                <a:spcPct val="90000"/>
              </a:lnSpc>
              <a:spcBef>
                <a:spcPts val="400"/>
              </a:spcBef>
              <a:spcAft>
                <a:spcPts val="0"/>
              </a:spcAft>
              <a:buClr>
                <a:schemeClr val="dk1"/>
              </a:buClr>
              <a:buSzPts val="1500"/>
              <a:buChar char="•"/>
              <a:defRPr sz="1500"/>
            </a:lvl4pPr>
            <a:lvl5pPr indent="-323850" lvl="4" marL="2286000" algn="l">
              <a:lnSpc>
                <a:spcPct val="90000"/>
              </a:lnSpc>
              <a:spcBef>
                <a:spcPts val="400"/>
              </a:spcBef>
              <a:spcAft>
                <a:spcPts val="0"/>
              </a:spcAft>
              <a:buClr>
                <a:schemeClr val="dk1"/>
              </a:buClr>
              <a:buSzPts val="1500"/>
              <a:buChar char="•"/>
              <a:defRPr sz="1500"/>
            </a:lvl5pPr>
            <a:lvl6pPr indent="-323850" lvl="5" marL="2743200" algn="l">
              <a:lnSpc>
                <a:spcPct val="90000"/>
              </a:lnSpc>
              <a:spcBef>
                <a:spcPts val="400"/>
              </a:spcBef>
              <a:spcAft>
                <a:spcPts val="0"/>
              </a:spcAft>
              <a:buClr>
                <a:schemeClr val="dk1"/>
              </a:buClr>
              <a:buSzPts val="1500"/>
              <a:buChar char="•"/>
              <a:defRPr sz="1500"/>
            </a:lvl6pPr>
            <a:lvl7pPr indent="-323850" lvl="6" marL="3200400" algn="l">
              <a:lnSpc>
                <a:spcPct val="90000"/>
              </a:lnSpc>
              <a:spcBef>
                <a:spcPts val="400"/>
              </a:spcBef>
              <a:spcAft>
                <a:spcPts val="0"/>
              </a:spcAft>
              <a:buClr>
                <a:schemeClr val="dk1"/>
              </a:buClr>
              <a:buSzPts val="1500"/>
              <a:buChar char="•"/>
              <a:defRPr sz="1500"/>
            </a:lvl7pPr>
            <a:lvl8pPr indent="-323850" lvl="7" marL="3657600" algn="l">
              <a:lnSpc>
                <a:spcPct val="90000"/>
              </a:lnSpc>
              <a:spcBef>
                <a:spcPts val="400"/>
              </a:spcBef>
              <a:spcAft>
                <a:spcPts val="0"/>
              </a:spcAft>
              <a:buClr>
                <a:schemeClr val="dk1"/>
              </a:buClr>
              <a:buSzPts val="1500"/>
              <a:buChar char="•"/>
              <a:defRPr sz="1500"/>
            </a:lvl8pPr>
            <a:lvl9pPr indent="-323850" lvl="8" marL="4114800" algn="l">
              <a:lnSpc>
                <a:spcPct val="90000"/>
              </a:lnSpc>
              <a:spcBef>
                <a:spcPts val="400"/>
              </a:spcBef>
              <a:spcAft>
                <a:spcPts val="0"/>
              </a:spcAft>
              <a:buClr>
                <a:schemeClr val="dk1"/>
              </a:buClr>
              <a:buSzPts val="1500"/>
              <a:buChar char="•"/>
              <a:defRPr sz="1500"/>
            </a:lvl9pPr>
          </a:lstStyle>
          <a:p/>
        </p:txBody>
      </p:sp>
      <p:sp>
        <p:nvSpPr>
          <p:cNvPr id="117" name="Google Shape;117;p57"/>
          <p:cNvSpPr txBox="1"/>
          <p:nvPr>
            <p:ph idx="2" type="body"/>
          </p:nvPr>
        </p:nvSpPr>
        <p:spPr>
          <a:xfrm>
            <a:off x="629841" y="1543050"/>
            <a:ext cx="2949000" cy="2858700"/>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200"/>
              <a:buNone/>
              <a:defRPr sz="1200"/>
            </a:lvl1pPr>
            <a:lvl2pPr indent="-228600" lvl="1" marL="914400" algn="l">
              <a:lnSpc>
                <a:spcPct val="90000"/>
              </a:lnSpc>
              <a:spcBef>
                <a:spcPts val="400"/>
              </a:spcBef>
              <a:spcAft>
                <a:spcPts val="0"/>
              </a:spcAft>
              <a:buClr>
                <a:schemeClr val="dk1"/>
              </a:buClr>
              <a:buSzPts val="1100"/>
              <a:buNone/>
              <a:defRPr sz="1100"/>
            </a:lvl2pPr>
            <a:lvl3pPr indent="-228600" lvl="2" marL="1371600" algn="l">
              <a:lnSpc>
                <a:spcPct val="90000"/>
              </a:lnSpc>
              <a:spcBef>
                <a:spcPts val="400"/>
              </a:spcBef>
              <a:spcAft>
                <a:spcPts val="0"/>
              </a:spcAft>
              <a:buClr>
                <a:schemeClr val="dk1"/>
              </a:buClr>
              <a:buSzPts val="900"/>
              <a:buNone/>
              <a:defRPr sz="900"/>
            </a:lvl3pPr>
            <a:lvl4pPr indent="-228600" lvl="3" marL="1828800" algn="l">
              <a:lnSpc>
                <a:spcPct val="90000"/>
              </a:lnSpc>
              <a:spcBef>
                <a:spcPts val="400"/>
              </a:spcBef>
              <a:spcAft>
                <a:spcPts val="0"/>
              </a:spcAft>
              <a:buClr>
                <a:schemeClr val="dk1"/>
              </a:buClr>
              <a:buSzPts val="800"/>
              <a:buNone/>
              <a:defRPr sz="800"/>
            </a:lvl4pPr>
            <a:lvl5pPr indent="-228600" lvl="4" marL="2286000" algn="l">
              <a:lnSpc>
                <a:spcPct val="90000"/>
              </a:lnSpc>
              <a:spcBef>
                <a:spcPts val="400"/>
              </a:spcBef>
              <a:spcAft>
                <a:spcPts val="0"/>
              </a:spcAft>
              <a:buClr>
                <a:schemeClr val="dk1"/>
              </a:buClr>
              <a:buSzPts val="800"/>
              <a:buNone/>
              <a:defRPr sz="800"/>
            </a:lvl5pPr>
            <a:lvl6pPr indent="-228600" lvl="5" marL="2743200" algn="l">
              <a:lnSpc>
                <a:spcPct val="90000"/>
              </a:lnSpc>
              <a:spcBef>
                <a:spcPts val="400"/>
              </a:spcBef>
              <a:spcAft>
                <a:spcPts val="0"/>
              </a:spcAft>
              <a:buClr>
                <a:schemeClr val="dk1"/>
              </a:buClr>
              <a:buSzPts val="800"/>
              <a:buNone/>
              <a:defRPr sz="800"/>
            </a:lvl6pPr>
            <a:lvl7pPr indent="-228600" lvl="6" marL="3200400" algn="l">
              <a:lnSpc>
                <a:spcPct val="90000"/>
              </a:lnSpc>
              <a:spcBef>
                <a:spcPts val="400"/>
              </a:spcBef>
              <a:spcAft>
                <a:spcPts val="0"/>
              </a:spcAft>
              <a:buClr>
                <a:schemeClr val="dk1"/>
              </a:buClr>
              <a:buSzPts val="800"/>
              <a:buNone/>
              <a:defRPr sz="800"/>
            </a:lvl7pPr>
            <a:lvl8pPr indent="-228600" lvl="7" marL="3657600" algn="l">
              <a:lnSpc>
                <a:spcPct val="90000"/>
              </a:lnSpc>
              <a:spcBef>
                <a:spcPts val="400"/>
              </a:spcBef>
              <a:spcAft>
                <a:spcPts val="0"/>
              </a:spcAft>
              <a:buClr>
                <a:schemeClr val="dk1"/>
              </a:buClr>
              <a:buSzPts val="800"/>
              <a:buNone/>
              <a:defRPr sz="800"/>
            </a:lvl8pPr>
            <a:lvl9pPr indent="-228600" lvl="8" marL="4114800" algn="l">
              <a:lnSpc>
                <a:spcPct val="90000"/>
              </a:lnSpc>
              <a:spcBef>
                <a:spcPts val="400"/>
              </a:spcBef>
              <a:spcAft>
                <a:spcPts val="0"/>
              </a:spcAft>
              <a:buClr>
                <a:schemeClr val="dk1"/>
              </a:buClr>
              <a:buSzPts val="800"/>
              <a:buNone/>
              <a:defRPr sz="800"/>
            </a:lvl9pPr>
          </a:lstStyle>
          <a:p/>
        </p:txBody>
      </p:sp>
      <p:sp>
        <p:nvSpPr>
          <p:cNvPr id="118" name="Google Shape;118;p57"/>
          <p:cNvSpPr txBox="1"/>
          <p:nvPr>
            <p:ph idx="10" type="dt"/>
          </p:nvPr>
        </p:nvSpPr>
        <p:spPr>
          <a:xfrm>
            <a:off x="628650" y="4767264"/>
            <a:ext cx="20574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19" name="Google Shape;119;p57"/>
          <p:cNvSpPr txBox="1"/>
          <p:nvPr>
            <p:ph idx="11" type="ftr"/>
          </p:nvPr>
        </p:nvSpPr>
        <p:spPr>
          <a:xfrm>
            <a:off x="3028950" y="4767264"/>
            <a:ext cx="3086100" cy="2739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20" name="Google Shape;120;p57"/>
          <p:cNvSpPr txBox="1"/>
          <p:nvPr>
            <p:ph idx="12" type="sldNum"/>
          </p:nvPr>
        </p:nvSpPr>
        <p:spPr>
          <a:xfrm>
            <a:off x="6457950" y="4767264"/>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21" name="Shape 121"/>
        <p:cNvGrpSpPr/>
        <p:nvPr/>
      </p:nvGrpSpPr>
      <p:grpSpPr>
        <a:xfrm>
          <a:off x="0" y="0"/>
          <a:ext cx="0" cy="0"/>
          <a:chOff x="0" y="0"/>
          <a:chExt cx="0" cy="0"/>
        </a:xfrm>
      </p:grpSpPr>
      <p:sp>
        <p:nvSpPr>
          <p:cNvPr id="122" name="Google Shape;122;p58"/>
          <p:cNvSpPr txBox="1"/>
          <p:nvPr>
            <p:ph type="title"/>
          </p:nvPr>
        </p:nvSpPr>
        <p:spPr>
          <a:xfrm>
            <a:off x="629841" y="342900"/>
            <a:ext cx="2949000" cy="1200300"/>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dk1"/>
              </a:buClr>
              <a:buSzPts val="2400"/>
              <a:buFont typeface="Calibri"/>
              <a:buNone/>
              <a:defRPr sz="24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23" name="Google Shape;123;p58"/>
          <p:cNvSpPr/>
          <p:nvPr>
            <p:ph idx="2" type="pic"/>
          </p:nvPr>
        </p:nvSpPr>
        <p:spPr>
          <a:xfrm>
            <a:off x="3887391" y="740570"/>
            <a:ext cx="4629300" cy="3655200"/>
          </a:xfrm>
          <a:prstGeom prst="rect">
            <a:avLst/>
          </a:prstGeom>
          <a:noFill/>
          <a:ln>
            <a:noFill/>
          </a:ln>
        </p:spPr>
      </p:sp>
      <p:sp>
        <p:nvSpPr>
          <p:cNvPr id="124" name="Google Shape;124;p58"/>
          <p:cNvSpPr txBox="1"/>
          <p:nvPr>
            <p:ph idx="1" type="body"/>
          </p:nvPr>
        </p:nvSpPr>
        <p:spPr>
          <a:xfrm>
            <a:off x="629841" y="1543050"/>
            <a:ext cx="2949000" cy="2858700"/>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200"/>
              <a:buNone/>
              <a:defRPr sz="1200"/>
            </a:lvl1pPr>
            <a:lvl2pPr indent="-228600" lvl="1" marL="914400" algn="l">
              <a:lnSpc>
                <a:spcPct val="90000"/>
              </a:lnSpc>
              <a:spcBef>
                <a:spcPts val="400"/>
              </a:spcBef>
              <a:spcAft>
                <a:spcPts val="0"/>
              </a:spcAft>
              <a:buClr>
                <a:schemeClr val="dk1"/>
              </a:buClr>
              <a:buSzPts val="1100"/>
              <a:buNone/>
              <a:defRPr sz="1100"/>
            </a:lvl2pPr>
            <a:lvl3pPr indent="-228600" lvl="2" marL="1371600" algn="l">
              <a:lnSpc>
                <a:spcPct val="90000"/>
              </a:lnSpc>
              <a:spcBef>
                <a:spcPts val="400"/>
              </a:spcBef>
              <a:spcAft>
                <a:spcPts val="0"/>
              </a:spcAft>
              <a:buClr>
                <a:schemeClr val="dk1"/>
              </a:buClr>
              <a:buSzPts val="900"/>
              <a:buNone/>
              <a:defRPr sz="900"/>
            </a:lvl3pPr>
            <a:lvl4pPr indent="-228600" lvl="3" marL="1828800" algn="l">
              <a:lnSpc>
                <a:spcPct val="90000"/>
              </a:lnSpc>
              <a:spcBef>
                <a:spcPts val="400"/>
              </a:spcBef>
              <a:spcAft>
                <a:spcPts val="0"/>
              </a:spcAft>
              <a:buClr>
                <a:schemeClr val="dk1"/>
              </a:buClr>
              <a:buSzPts val="800"/>
              <a:buNone/>
              <a:defRPr sz="800"/>
            </a:lvl4pPr>
            <a:lvl5pPr indent="-228600" lvl="4" marL="2286000" algn="l">
              <a:lnSpc>
                <a:spcPct val="90000"/>
              </a:lnSpc>
              <a:spcBef>
                <a:spcPts val="400"/>
              </a:spcBef>
              <a:spcAft>
                <a:spcPts val="0"/>
              </a:spcAft>
              <a:buClr>
                <a:schemeClr val="dk1"/>
              </a:buClr>
              <a:buSzPts val="800"/>
              <a:buNone/>
              <a:defRPr sz="800"/>
            </a:lvl5pPr>
            <a:lvl6pPr indent="-228600" lvl="5" marL="2743200" algn="l">
              <a:lnSpc>
                <a:spcPct val="90000"/>
              </a:lnSpc>
              <a:spcBef>
                <a:spcPts val="400"/>
              </a:spcBef>
              <a:spcAft>
                <a:spcPts val="0"/>
              </a:spcAft>
              <a:buClr>
                <a:schemeClr val="dk1"/>
              </a:buClr>
              <a:buSzPts val="800"/>
              <a:buNone/>
              <a:defRPr sz="800"/>
            </a:lvl6pPr>
            <a:lvl7pPr indent="-228600" lvl="6" marL="3200400" algn="l">
              <a:lnSpc>
                <a:spcPct val="90000"/>
              </a:lnSpc>
              <a:spcBef>
                <a:spcPts val="400"/>
              </a:spcBef>
              <a:spcAft>
                <a:spcPts val="0"/>
              </a:spcAft>
              <a:buClr>
                <a:schemeClr val="dk1"/>
              </a:buClr>
              <a:buSzPts val="800"/>
              <a:buNone/>
              <a:defRPr sz="800"/>
            </a:lvl7pPr>
            <a:lvl8pPr indent="-228600" lvl="7" marL="3657600" algn="l">
              <a:lnSpc>
                <a:spcPct val="90000"/>
              </a:lnSpc>
              <a:spcBef>
                <a:spcPts val="400"/>
              </a:spcBef>
              <a:spcAft>
                <a:spcPts val="0"/>
              </a:spcAft>
              <a:buClr>
                <a:schemeClr val="dk1"/>
              </a:buClr>
              <a:buSzPts val="800"/>
              <a:buNone/>
              <a:defRPr sz="800"/>
            </a:lvl8pPr>
            <a:lvl9pPr indent="-228600" lvl="8" marL="4114800" algn="l">
              <a:lnSpc>
                <a:spcPct val="90000"/>
              </a:lnSpc>
              <a:spcBef>
                <a:spcPts val="400"/>
              </a:spcBef>
              <a:spcAft>
                <a:spcPts val="0"/>
              </a:spcAft>
              <a:buClr>
                <a:schemeClr val="dk1"/>
              </a:buClr>
              <a:buSzPts val="800"/>
              <a:buNone/>
              <a:defRPr sz="800"/>
            </a:lvl9pPr>
          </a:lstStyle>
          <a:p/>
        </p:txBody>
      </p:sp>
      <p:sp>
        <p:nvSpPr>
          <p:cNvPr id="125" name="Google Shape;125;p58"/>
          <p:cNvSpPr txBox="1"/>
          <p:nvPr>
            <p:ph idx="10" type="dt"/>
          </p:nvPr>
        </p:nvSpPr>
        <p:spPr>
          <a:xfrm>
            <a:off x="628650" y="4767264"/>
            <a:ext cx="20574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26" name="Google Shape;126;p58"/>
          <p:cNvSpPr txBox="1"/>
          <p:nvPr>
            <p:ph idx="11" type="ftr"/>
          </p:nvPr>
        </p:nvSpPr>
        <p:spPr>
          <a:xfrm>
            <a:off x="3028950" y="4767264"/>
            <a:ext cx="3086100" cy="2739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27" name="Google Shape;127;p58"/>
          <p:cNvSpPr txBox="1"/>
          <p:nvPr>
            <p:ph idx="12" type="sldNum"/>
          </p:nvPr>
        </p:nvSpPr>
        <p:spPr>
          <a:xfrm>
            <a:off x="6457950" y="4767264"/>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28" name="Shape 128"/>
        <p:cNvGrpSpPr/>
        <p:nvPr/>
      </p:nvGrpSpPr>
      <p:grpSpPr>
        <a:xfrm>
          <a:off x="0" y="0"/>
          <a:ext cx="0" cy="0"/>
          <a:chOff x="0" y="0"/>
          <a:chExt cx="0" cy="0"/>
        </a:xfrm>
      </p:grpSpPr>
      <p:sp>
        <p:nvSpPr>
          <p:cNvPr id="129" name="Google Shape;129;p59"/>
          <p:cNvSpPr txBox="1"/>
          <p:nvPr>
            <p:ph type="title"/>
          </p:nvPr>
        </p:nvSpPr>
        <p:spPr>
          <a:xfrm>
            <a:off x="628650" y="273845"/>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30" name="Google Shape;130;p59"/>
          <p:cNvSpPr txBox="1"/>
          <p:nvPr>
            <p:ph idx="1" type="body"/>
          </p:nvPr>
        </p:nvSpPr>
        <p:spPr>
          <a:xfrm rot="5400000">
            <a:off x="2940300" y="-942431"/>
            <a:ext cx="3263400" cy="78867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31" name="Google Shape;131;p59"/>
          <p:cNvSpPr txBox="1"/>
          <p:nvPr>
            <p:ph idx="10" type="dt"/>
          </p:nvPr>
        </p:nvSpPr>
        <p:spPr>
          <a:xfrm>
            <a:off x="628650" y="4767264"/>
            <a:ext cx="20574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32" name="Google Shape;132;p59"/>
          <p:cNvSpPr txBox="1"/>
          <p:nvPr>
            <p:ph idx="11" type="ftr"/>
          </p:nvPr>
        </p:nvSpPr>
        <p:spPr>
          <a:xfrm>
            <a:off x="3028950" y="4767264"/>
            <a:ext cx="3086100" cy="2739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33" name="Google Shape;133;p59"/>
          <p:cNvSpPr txBox="1"/>
          <p:nvPr>
            <p:ph idx="12" type="sldNum"/>
          </p:nvPr>
        </p:nvSpPr>
        <p:spPr>
          <a:xfrm>
            <a:off x="6457950" y="4767264"/>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34" name="Shape 134"/>
        <p:cNvGrpSpPr/>
        <p:nvPr/>
      </p:nvGrpSpPr>
      <p:grpSpPr>
        <a:xfrm>
          <a:off x="0" y="0"/>
          <a:ext cx="0" cy="0"/>
          <a:chOff x="0" y="0"/>
          <a:chExt cx="0" cy="0"/>
        </a:xfrm>
      </p:grpSpPr>
      <p:sp>
        <p:nvSpPr>
          <p:cNvPr id="135" name="Google Shape;135;p60"/>
          <p:cNvSpPr txBox="1"/>
          <p:nvPr>
            <p:ph type="title"/>
          </p:nvPr>
        </p:nvSpPr>
        <p:spPr>
          <a:xfrm rot="5400000">
            <a:off x="5350051" y="1467544"/>
            <a:ext cx="4359000" cy="19716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36" name="Google Shape;136;p60"/>
          <p:cNvSpPr txBox="1"/>
          <p:nvPr>
            <p:ph idx="1" type="body"/>
          </p:nvPr>
        </p:nvSpPr>
        <p:spPr>
          <a:xfrm rot="5400000">
            <a:off x="1349476" y="-447056"/>
            <a:ext cx="4359000" cy="58008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37" name="Google Shape;137;p60"/>
          <p:cNvSpPr txBox="1"/>
          <p:nvPr>
            <p:ph idx="10" type="dt"/>
          </p:nvPr>
        </p:nvSpPr>
        <p:spPr>
          <a:xfrm>
            <a:off x="628650" y="4767264"/>
            <a:ext cx="20574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38" name="Google Shape;138;p60"/>
          <p:cNvSpPr txBox="1"/>
          <p:nvPr>
            <p:ph idx="11" type="ftr"/>
          </p:nvPr>
        </p:nvSpPr>
        <p:spPr>
          <a:xfrm>
            <a:off x="3028950" y="4767264"/>
            <a:ext cx="3086100" cy="2739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39" name="Google Shape;139;p60"/>
          <p:cNvSpPr txBox="1"/>
          <p:nvPr>
            <p:ph idx="12" type="sldNum"/>
          </p:nvPr>
        </p:nvSpPr>
        <p:spPr>
          <a:xfrm>
            <a:off x="6457950" y="4767264"/>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9" name="Shape 19"/>
        <p:cNvGrpSpPr/>
        <p:nvPr/>
      </p:nvGrpSpPr>
      <p:grpSpPr>
        <a:xfrm>
          <a:off x="0" y="0"/>
          <a:ext cx="0" cy="0"/>
          <a:chOff x="0" y="0"/>
          <a:chExt cx="0" cy="0"/>
        </a:xfrm>
      </p:grpSpPr>
      <p:sp>
        <p:nvSpPr>
          <p:cNvPr id="20" name="Google Shape;20;p44"/>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21" name="Google Shape;21;p4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2" name="Shape 22"/>
        <p:cNvGrpSpPr/>
        <p:nvPr/>
      </p:nvGrpSpPr>
      <p:grpSpPr>
        <a:xfrm>
          <a:off x="0" y="0"/>
          <a:ext cx="0" cy="0"/>
          <a:chOff x="0" y="0"/>
          <a:chExt cx="0" cy="0"/>
        </a:xfrm>
      </p:grpSpPr>
      <p:sp>
        <p:nvSpPr>
          <p:cNvPr id="23" name="Google Shape;23;p4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4" name="Google Shape;24;p45"/>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25" name="Google Shape;25;p4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6" name="Shape 26"/>
        <p:cNvGrpSpPr/>
        <p:nvPr/>
      </p:nvGrpSpPr>
      <p:grpSpPr>
        <a:xfrm>
          <a:off x="0" y="0"/>
          <a:ext cx="0" cy="0"/>
          <a:chOff x="0" y="0"/>
          <a:chExt cx="0" cy="0"/>
        </a:xfrm>
      </p:grpSpPr>
      <p:sp>
        <p:nvSpPr>
          <p:cNvPr id="27" name="Google Shape;27;p4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8" name="Google Shape;28;p46"/>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29" name="Google Shape;29;p46"/>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30" name="Google Shape;30;p4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1" name="Shape 31"/>
        <p:cNvGrpSpPr/>
        <p:nvPr/>
      </p:nvGrpSpPr>
      <p:grpSpPr>
        <a:xfrm>
          <a:off x="0" y="0"/>
          <a:ext cx="0" cy="0"/>
          <a:chOff x="0" y="0"/>
          <a:chExt cx="0" cy="0"/>
        </a:xfrm>
      </p:grpSpPr>
      <p:sp>
        <p:nvSpPr>
          <p:cNvPr id="32" name="Google Shape;32;p47"/>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33" name="Google Shape;33;p4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4" name="Shape 34"/>
        <p:cNvGrpSpPr/>
        <p:nvPr/>
      </p:nvGrpSpPr>
      <p:grpSpPr>
        <a:xfrm>
          <a:off x="0" y="0"/>
          <a:ext cx="0" cy="0"/>
          <a:chOff x="0" y="0"/>
          <a:chExt cx="0" cy="0"/>
        </a:xfrm>
      </p:grpSpPr>
      <p:sp>
        <p:nvSpPr>
          <p:cNvPr id="35" name="Google Shape;35;p48"/>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36" name="Google Shape;36;p48"/>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rm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37" name="Google Shape;37;p4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8" name="Shape 38"/>
        <p:cNvGrpSpPr/>
        <p:nvPr/>
      </p:nvGrpSpPr>
      <p:grpSpPr>
        <a:xfrm>
          <a:off x="0" y="0"/>
          <a:ext cx="0" cy="0"/>
          <a:chOff x="0" y="0"/>
          <a:chExt cx="0" cy="0"/>
        </a:xfrm>
      </p:grpSpPr>
      <p:sp>
        <p:nvSpPr>
          <p:cNvPr id="39" name="Google Shape;39;p49"/>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40" name="Google Shape;40;p4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41" name="Shape 41"/>
        <p:cNvGrpSpPr/>
        <p:nvPr/>
      </p:nvGrpSpPr>
      <p:grpSpPr>
        <a:xfrm>
          <a:off x="0" y="0"/>
          <a:ext cx="0" cy="0"/>
          <a:chOff x="0" y="0"/>
          <a:chExt cx="0" cy="0"/>
        </a:xfrm>
      </p:grpSpPr>
      <p:sp>
        <p:nvSpPr>
          <p:cNvPr id="42" name="Google Shape;42;p50"/>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 name="Google Shape;43;p50"/>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44" name="Google Shape;44;p50"/>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45" name="Google Shape;45;p50"/>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46" name="Google Shape;46;p5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2.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0" Type="http://schemas.openxmlformats.org/officeDocument/2006/relationships/slideLayout" Target="../slideLayouts/slideLayout22.xml"/><Relationship Id="rId13" Type="http://schemas.openxmlformats.org/officeDocument/2006/relationships/slideLayout" Target="../slideLayouts/slideLayout25.xml"/><Relationship Id="rId12" Type="http://schemas.openxmlformats.org/officeDocument/2006/relationships/slideLayout" Target="../slideLayouts/slideLayout24.xml"/><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3.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34"/>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7" name="Google Shape;7;p34"/>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8" name="Google Shape;8;p3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6" name="Shape 56"/>
        <p:cNvGrpSpPr/>
        <p:nvPr/>
      </p:nvGrpSpPr>
      <p:grpSpPr>
        <a:xfrm>
          <a:off x="0" y="0"/>
          <a:ext cx="0" cy="0"/>
          <a:chOff x="0" y="0"/>
          <a:chExt cx="0" cy="0"/>
        </a:xfrm>
      </p:grpSpPr>
      <p:sp>
        <p:nvSpPr>
          <p:cNvPr id="57" name="Google Shape;57;p37"/>
          <p:cNvSpPr txBox="1"/>
          <p:nvPr>
            <p:ph type="title"/>
          </p:nvPr>
        </p:nvSpPr>
        <p:spPr>
          <a:xfrm>
            <a:off x="628650" y="273845"/>
            <a:ext cx="7886700" cy="994200"/>
          </a:xfrm>
          <a:prstGeom prst="rect">
            <a:avLst/>
          </a:prstGeom>
          <a:noFill/>
          <a:ln>
            <a:noFill/>
          </a:ln>
        </p:spPr>
        <p:txBody>
          <a:bodyPr anchorCtr="0" anchor="ctr" bIns="34275" lIns="68575" spcFirstLastPara="1" rIns="68575" wrap="square" tIns="34275">
            <a:normAutofit/>
          </a:bodyPr>
          <a:lstStyle>
            <a:lvl1pPr lvl="0" marR="0" rtl="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58" name="Google Shape;58;p37"/>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61950" lvl="0" marL="45720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59" name="Google Shape;59;p37"/>
          <p:cNvSpPr txBox="1"/>
          <p:nvPr>
            <p:ph idx="10" type="dt"/>
          </p:nvPr>
        </p:nvSpPr>
        <p:spPr>
          <a:xfrm>
            <a:off x="628650" y="4767264"/>
            <a:ext cx="2057400" cy="273900"/>
          </a:xfrm>
          <a:prstGeom prst="rect">
            <a:avLst/>
          </a:prstGeom>
          <a:noFill/>
          <a:ln>
            <a:noFill/>
          </a:ln>
        </p:spPr>
        <p:txBody>
          <a:bodyPr anchorCtr="0" anchor="ctr"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9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9pPr>
          </a:lstStyle>
          <a:p/>
        </p:txBody>
      </p:sp>
      <p:sp>
        <p:nvSpPr>
          <p:cNvPr id="60" name="Google Shape;60;p37"/>
          <p:cNvSpPr txBox="1"/>
          <p:nvPr>
            <p:ph idx="11" type="ftr"/>
          </p:nvPr>
        </p:nvSpPr>
        <p:spPr>
          <a:xfrm>
            <a:off x="3028950" y="4767264"/>
            <a:ext cx="3086100" cy="273900"/>
          </a:xfrm>
          <a:prstGeom prst="rect">
            <a:avLst/>
          </a:prstGeom>
          <a:noFill/>
          <a:ln>
            <a:noFill/>
          </a:ln>
        </p:spPr>
        <p:txBody>
          <a:bodyPr anchorCtr="0" anchor="ctr" bIns="34275" lIns="68575" spcFirstLastPara="1" rIns="68575" wrap="square" tIns="34275">
            <a:noAutofit/>
          </a:bodyPr>
          <a:lstStyle>
            <a:lvl1pPr lvl="0" marR="0" rtl="0" algn="ctr">
              <a:lnSpc>
                <a:spcPct val="100000"/>
              </a:lnSpc>
              <a:spcBef>
                <a:spcPts val="0"/>
              </a:spcBef>
              <a:spcAft>
                <a:spcPts val="0"/>
              </a:spcAft>
              <a:buClr>
                <a:srgbClr val="000000"/>
              </a:buClr>
              <a:buSzPts val="1100"/>
              <a:buFont typeface="Arial"/>
              <a:buNone/>
              <a:defRPr b="0" i="0" sz="9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9pPr>
          </a:lstStyle>
          <a:p/>
        </p:txBody>
      </p:sp>
      <p:sp>
        <p:nvSpPr>
          <p:cNvPr id="61" name="Google Shape;61;p37"/>
          <p:cNvSpPr txBox="1"/>
          <p:nvPr>
            <p:ph idx="12" type="sldNum"/>
          </p:nvPr>
        </p:nvSpPr>
        <p:spPr>
          <a:xfrm>
            <a:off x="6457950" y="4767264"/>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6.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xml"/><Relationship Id="rId3" Type="http://schemas.openxmlformats.org/officeDocument/2006/relationships/image" Target="../media/image29.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1.xml"/><Relationship Id="rId3" Type="http://schemas.openxmlformats.org/officeDocument/2006/relationships/image" Target="../media/image35.png"/><Relationship Id="rId4" Type="http://schemas.openxmlformats.org/officeDocument/2006/relationships/image" Target="../media/image28.jpg"/><Relationship Id="rId5" Type="http://schemas.openxmlformats.org/officeDocument/2006/relationships/image" Target="../media/image24.jpg"/><Relationship Id="rId6" Type="http://schemas.openxmlformats.org/officeDocument/2006/relationships/image" Target="../media/image3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2.xml"/><Relationship Id="rId3" Type="http://schemas.openxmlformats.org/officeDocument/2006/relationships/image" Target="../media/image23.jpg"/><Relationship Id="rId4" Type="http://schemas.openxmlformats.org/officeDocument/2006/relationships/image" Target="../media/image34.png"/><Relationship Id="rId5" Type="http://schemas.openxmlformats.org/officeDocument/2006/relationships/image" Target="../media/image37.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3.xml"/><Relationship Id="rId3" Type="http://schemas.openxmlformats.org/officeDocument/2006/relationships/image" Target="../media/image27.png"/><Relationship Id="rId4" Type="http://schemas.openxmlformats.org/officeDocument/2006/relationships/image" Target="../media/image60.png"/><Relationship Id="rId5" Type="http://schemas.openxmlformats.org/officeDocument/2006/relationships/hyperlink" Target="http://www2.nanoos.org/products/habs/home.php" TargetMode="External"/><Relationship Id="rId6" Type="http://schemas.openxmlformats.org/officeDocument/2006/relationships/image" Target="../media/image4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4.xml"/><Relationship Id="rId3" Type="http://schemas.openxmlformats.org/officeDocument/2006/relationships/image" Target="../media/image31.png"/><Relationship Id="rId4" Type="http://schemas.openxmlformats.org/officeDocument/2006/relationships/image" Target="../media/image38.png"/><Relationship Id="rId5" Type="http://schemas.openxmlformats.org/officeDocument/2006/relationships/image" Target="../media/image56.jpg"/><Relationship Id="rId6" Type="http://schemas.openxmlformats.org/officeDocument/2006/relationships/image" Target="../media/image27.png"/><Relationship Id="rId7" Type="http://schemas.openxmlformats.org/officeDocument/2006/relationships/image" Target="../media/image43.jpg"/><Relationship Id="rId8" Type="http://schemas.openxmlformats.org/officeDocument/2006/relationships/image" Target="../media/image49.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5.xml"/><Relationship Id="rId3" Type="http://schemas.openxmlformats.org/officeDocument/2006/relationships/image" Target="../media/image74.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6.xml"/><Relationship Id="rId3" Type="http://schemas.openxmlformats.org/officeDocument/2006/relationships/image" Target="../media/image48.jpg"/><Relationship Id="rId4" Type="http://schemas.openxmlformats.org/officeDocument/2006/relationships/image" Target="../media/image55.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7.xml"/><Relationship Id="rId3" Type="http://schemas.openxmlformats.org/officeDocument/2006/relationships/image" Target="../media/image4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8.xml"/><Relationship Id="rId3" Type="http://schemas.openxmlformats.org/officeDocument/2006/relationships/image" Target="../media/image5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9.xml"/><Relationship Id="rId3" Type="http://schemas.openxmlformats.org/officeDocument/2006/relationships/image" Target="../media/image4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6.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0.xml"/><Relationship Id="rId3" Type="http://schemas.openxmlformats.org/officeDocument/2006/relationships/image" Target="../media/image51.png"/><Relationship Id="rId4" Type="http://schemas.openxmlformats.org/officeDocument/2006/relationships/image" Target="../media/image5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1.xml"/><Relationship Id="rId3" Type="http://schemas.openxmlformats.org/officeDocument/2006/relationships/image" Target="../media/image4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2.xml"/><Relationship Id="rId3" Type="http://schemas.openxmlformats.org/officeDocument/2006/relationships/image" Target="../media/image7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4.xml"/><Relationship Id="rId3" Type="http://schemas.openxmlformats.org/officeDocument/2006/relationships/image" Target="../media/image69.jpg"/><Relationship Id="rId4" Type="http://schemas.openxmlformats.org/officeDocument/2006/relationships/image" Target="../media/image44.jpg"/><Relationship Id="rId5" Type="http://schemas.openxmlformats.org/officeDocument/2006/relationships/image" Target="../media/image59.jpg"/><Relationship Id="rId6" Type="http://schemas.openxmlformats.org/officeDocument/2006/relationships/image" Target="../media/image43.jpg"/></Relationships>
</file>

<file path=ppt/slides/_rels/slide25.xml.rels><?xml version="1.0" encoding="UTF-8" standalone="yes"?><Relationships xmlns="http://schemas.openxmlformats.org/package/2006/relationships"><Relationship Id="rId11" Type="http://schemas.openxmlformats.org/officeDocument/2006/relationships/image" Target="../media/image20.png"/><Relationship Id="rId10" Type="http://schemas.openxmlformats.org/officeDocument/2006/relationships/image" Target="../media/image30.jpg"/><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16.jpg"/><Relationship Id="rId4" Type="http://schemas.openxmlformats.org/officeDocument/2006/relationships/image" Target="../media/image1.jpg"/><Relationship Id="rId9" Type="http://schemas.openxmlformats.org/officeDocument/2006/relationships/image" Target="../media/image2.jpg"/><Relationship Id="rId5" Type="http://schemas.openxmlformats.org/officeDocument/2006/relationships/image" Target="../media/image7.jpg"/><Relationship Id="rId6" Type="http://schemas.openxmlformats.org/officeDocument/2006/relationships/image" Target="../media/image5.jpg"/><Relationship Id="rId7" Type="http://schemas.openxmlformats.org/officeDocument/2006/relationships/image" Target="../media/image9.jpg"/><Relationship Id="rId8" Type="http://schemas.openxmlformats.org/officeDocument/2006/relationships/image" Target="../media/image6.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16.jpg"/><Relationship Id="rId4" Type="http://schemas.openxmlformats.org/officeDocument/2006/relationships/image" Target="../media/image17.png"/><Relationship Id="rId5" Type="http://schemas.openxmlformats.org/officeDocument/2006/relationships/image" Target="../media/image14.jpg"/><Relationship Id="rId6" Type="http://schemas.openxmlformats.org/officeDocument/2006/relationships/image" Target="../media/image19.jpg"/><Relationship Id="rId7" Type="http://schemas.openxmlformats.org/officeDocument/2006/relationships/image" Target="../media/image18.png"/><Relationship Id="rId8" Type="http://schemas.openxmlformats.org/officeDocument/2006/relationships/image" Target="../media/image1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16.jpg"/><Relationship Id="rId4" Type="http://schemas.openxmlformats.org/officeDocument/2006/relationships/image" Target="../media/image33.jpg"/><Relationship Id="rId5" Type="http://schemas.openxmlformats.org/officeDocument/2006/relationships/image" Target="../media/image22.png"/><Relationship Id="rId6" Type="http://schemas.openxmlformats.org/officeDocument/2006/relationships/image" Target="../media/image2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16.jpg"/><Relationship Id="rId4" Type="http://schemas.openxmlformats.org/officeDocument/2006/relationships/image" Target="../media/image26.jpg"/><Relationship Id="rId5" Type="http://schemas.openxmlformats.org/officeDocument/2006/relationships/image" Target="../media/image25.jpg"/><Relationship Id="rId6" Type="http://schemas.openxmlformats.org/officeDocument/2006/relationships/image" Target="../media/image32.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16.jpg"/><Relationship Id="rId4" Type="http://schemas.openxmlformats.org/officeDocument/2006/relationships/image" Target="../media/image5.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6.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72.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72.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80.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81.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6.jp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6.jpg"/><Relationship Id="rId4" Type="http://schemas.openxmlformats.org/officeDocument/2006/relationships/image" Target="../media/image8.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image" Target="../media/image4.png"/><Relationship Id="rId8" Type="http://schemas.openxmlformats.org/officeDocument/2006/relationships/image" Target="../media/image3.jpg"/></Relationships>
</file>

<file path=ppt/slides/_rels/slide6.xml.rels><?xml version="1.0" encoding="UTF-8" standalone="yes"?><Relationships xmlns="http://schemas.openxmlformats.org/package/2006/relationships"><Relationship Id="rId11" Type="http://schemas.openxmlformats.org/officeDocument/2006/relationships/image" Target="../media/image20.png"/><Relationship Id="rId10" Type="http://schemas.openxmlformats.org/officeDocument/2006/relationships/image" Target="../media/image30.jpg"/><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6.jpg"/><Relationship Id="rId4" Type="http://schemas.openxmlformats.org/officeDocument/2006/relationships/image" Target="../media/image1.jpg"/><Relationship Id="rId9" Type="http://schemas.openxmlformats.org/officeDocument/2006/relationships/image" Target="../media/image2.jpg"/><Relationship Id="rId5" Type="http://schemas.openxmlformats.org/officeDocument/2006/relationships/image" Target="../media/image7.jpg"/><Relationship Id="rId6" Type="http://schemas.openxmlformats.org/officeDocument/2006/relationships/image" Target="../media/image5.jpg"/><Relationship Id="rId7" Type="http://schemas.openxmlformats.org/officeDocument/2006/relationships/image" Target="../media/image9.jpg"/><Relationship Id="rId8" Type="http://schemas.openxmlformats.org/officeDocument/2006/relationships/image" Target="../media/image6.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6.jpg"/><Relationship Id="rId4" Type="http://schemas.openxmlformats.org/officeDocument/2006/relationships/image" Target="../media/image17.png"/><Relationship Id="rId5" Type="http://schemas.openxmlformats.org/officeDocument/2006/relationships/image" Target="../media/image14.jpg"/><Relationship Id="rId6" Type="http://schemas.openxmlformats.org/officeDocument/2006/relationships/image" Target="../media/image19.jpg"/><Relationship Id="rId7" Type="http://schemas.openxmlformats.org/officeDocument/2006/relationships/image" Target="../media/image18.png"/><Relationship Id="rId8" Type="http://schemas.openxmlformats.org/officeDocument/2006/relationships/image" Target="../media/image1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33.jpg"/><Relationship Id="rId4" Type="http://schemas.openxmlformats.org/officeDocument/2006/relationships/image" Target="../media/image22.png"/><Relationship Id="rId5" Type="http://schemas.openxmlformats.org/officeDocument/2006/relationships/image" Target="../media/image21.png"/><Relationship Id="rId6" Type="http://schemas.openxmlformats.org/officeDocument/2006/relationships/image" Target="../media/image16.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6.jpg"/><Relationship Id="rId4" Type="http://schemas.openxmlformats.org/officeDocument/2006/relationships/image" Target="../media/image26.jpg"/><Relationship Id="rId5" Type="http://schemas.openxmlformats.org/officeDocument/2006/relationships/image" Target="../media/image25.jpg"/><Relationship Id="rId6" Type="http://schemas.openxmlformats.org/officeDocument/2006/relationships/image" Target="../media/image32.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 name="Shape 143"/>
        <p:cNvGrpSpPr/>
        <p:nvPr/>
      </p:nvGrpSpPr>
      <p:grpSpPr>
        <a:xfrm>
          <a:off x="0" y="0"/>
          <a:ext cx="0" cy="0"/>
          <a:chOff x="0" y="0"/>
          <a:chExt cx="0" cy="0"/>
        </a:xfrm>
      </p:grpSpPr>
      <p:pic>
        <p:nvPicPr>
          <p:cNvPr id="144" name="Google Shape;144;p1"/>
          <p:cNvPicPr preferRelativeResize="0"/>
          <p:nvPr/>
        </p:nvPicPr>
        <p:blipFill rotWithShape="1">
          <a:blip r:embed="rId3">
            <a:alphaModFix/>
          </a:blip>
          <a:srcRect b="0" l="0" r="0" t="0"/>
          <a:stretch/>
        </p:blipFill>
        <p:spPr>
          <a:xfrm>
            <a:off x="0" y="-216900"/>
            <a:ext cx="9144003" cy="6858002"/>
          </a:xfrm>
          <a:prstGeom prst="rect">
            <a:avLst/>
          </a:prstGeom>
          <a:noFill/>
          <a:ln>
            <a:noFill/>
          </a:ln>
        </p:spPr>
      </p:pic>
      <p:sp>
        <p:nvSpPr>
          <p:cNvPr id="145" name="Google Shape;145;p1"/>
          <p:cNvSpPr txBox="1"/>
          <p:nvPr>
            <p:ph idx="1" type="subTitle"/>
          </p:nvPr>
        </p:nvSpPr>
        <p:spPr>
          <a:xfrm>
            <a:off x="311700" y="2047800"/>
            <a:ext cx="8520600" cy="37968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
                <a:solidFill>
                  <a:schemeClr val="dk1"/>
                </a:solidFill>
              </a:rPr>
              <a:t>Management Transition Advisory Group </a:t>
            </a:r>
            <a:br>
              <a:rPr lang="en">
                <a:solidFill>
                  <a:schemeClr val="dk1"/>
                </a:solidFill>
              </a:rPr>
            </a:br>
            <a:r>
              <a:rPr lang="en">
                <a:solidFill>
                  <a:schemeClr val="dk1"/>
                </a:solidFill>
              </a:rPr>
              <a:t>for the PNW Multi-stressor Research Project</a:t>
            </a:r>
            <a:endParaRPr>
              <a:solidFill>
                <a:schemeClr val="dk1"/>
              </a:solidFill>
            </a:endParaRPr>
          </a:p>
          <a:p>
            <a:pPr indent="0" lvl="0" marL="0" rtl="0" algn="ctr">
              <a:lnSpc>
                <a:spcPct val="100000"/>
              </a:lnSpc>
              <a:spcBef>
                <a:spcPts val="0"/>
              </a:spcBef>
              <a:spcAft>
                <a:spcPts val="0"/>
              </a:spcAft>
              <a:buSzPts val="2800"/>
              <a:buNone/>
            </a:pPr>
            <a:r>
              <a:t/>
            </a:r>
            <a:endParaRPr sz="800">
              <a:solidFill>
                <a:schemeClr val="dk1"/>
              </a:solidFill>
            </a:endParaRPr>
          </a:p>
          <a:p>
            <a:pPr indent="0" lvl="0" marL="0" rtl="0" algn="ctr">
              <a:lnSpc>
                <a:spcPct val="100000"/>
              </a:lnSpc>
              <a:spcBef>
                <a:spcPts val="0"/>
              </a:spcBef>
              <a:spcAft>
                <a:spcPts val="0"/>
              </a:spcAft>
              <a:buSzPts val="2800"/>
              <a:buNone/>
            </a:pPr>
            <a:r>
              <a:rPr lang="en" sz="8000">
                <a:solidFill>
                  <a:srgbClr val="980000"/>
                </a:solidFill>
                <a:latin typeface="Lobster"/>
                <a:ea typeface="Lobster"/>
                <a:cs typeface="Lobster"/>
                <a:sym typeface="Lobster"/>
              </a:rPr>
              <a:t>Virtual Meeting 2</a:t>
            </a:r>
            <a:endParaRPr sz="8000">
              <a:solidFill>
                <a:srgbClr val="980000"/>
              </a:solidFill>
              <a:latin typeface="Lobster"/>
              <a:ea typeface="Lobster"/>
              <a:cs typeface="Lobster"/>
              <a:sym typeface="Lobster"/>
            </a:endParaRPr>
          </a:p>
          <a:p>
            <a:pPr indent="0" lvl="0" marL="0" rtl="0" algn="ctr">
              <a:lnSpc>
                <a:spcPct val="100000"/>
              </a:lnSpc>
              <a:spcBef>
                <a:spcPts val="0"/>
              </a:spcBef>
              <a:spcAft>
                <a:spcPts val="0"/>
              </a:spcAft>
              <a:buSzPts val="2800"/>
              <a:buNone/>
            </a:pPr>
            <a:br>
              <a:rPr lang="en" sz="1200">
                <a:latin typeface="Pacifico"/>
                <a:ea typeface="Pacifico"/>
                <a:cs typeface="Pacifico"/>
                <a:sym typeface="Pacifico"/>
              </a:rPr>
            </a:br>
            <a:r>
              <a:rPr lang="en" sz="2000">
                <a:solidFill>
                  <a:schemeClr val="dk1"/>
                </a:solidFill>
              </a:rPr>
              <a:t>3 April, 2024</a:t>
            </a:r>
            <a:endParaRPr sz="2000">
              <a:solidFill>
                <a:schemeClr val="dk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8" name="Shape 258"/>
        <p:cNvGrpSpPr/>
        <p:nvPr/>
      </p:nvGrpSpPr>
      <p:grpSpPr>
        <a:xfrm>
          <a:off x="0" y="0"/>
          <a:ext cx="0" cy="0"/>
          <a:chOff x="0" y="0"/>
          <a:chExt cx="0" cy="0"/>
        </a:xfrm>
      </p:grpSpPr>
      <p:pic>
        <p:nvPicPr>
          <p:cNvPr descr="A beach with a hill in the background&#10;&#10;Description automatically generated with medium confidence" id="259" name="Google Shape;259;p10"/>
          <p:cNvPicPr preferRelativeResize="0"/>
          <p:nvPr/>
        </p:nvPicPr>
        <p:blipFill rotWithShape="1">
          <a:blip r:embed="rId3">
            <a:alphaModFix/>
          </a:blip>
          <a:srcRect b="0" l="0" r="0" t="0"/>
          <a:stretch/>
        </p:blipFill>
        <p:spPr>
          <a:xfrm>
            <a:off x="0" y="0"/>
            <a:ext cx="9282796" cy="6962097"/>
          </a:xfrm>
          <a:prstGeom prst="rect">
            <a:avLst/>
          </a:prstGeom>
          <a:noFill/>
          <a:ln>
            <a:noFill/>
          </a:ln>
        </p:spPr>
      </p:pic>
      <p:sp>
        <p:nvSpPr>
          <p:cNvPr id="260" name="Google Shape;260;p10"/>
          <p:cNvSpPr txBox="1"/>
          <p:nvPr>
            <p:ph type="ctrTitle"/>
          </p:nvPr>
        </p:nvSpPr>
        <p:spPr>
          <a:xfrm>
            <a:off x="848569" y="0"/>
            <a:ext cx="7772400" cy="1790700"/>
          </a:xfrm>
          <a:prstGeom prst="rect">
            <a:avLst/>
          </a:prstGeom>
          <a:noFill/>
          <a:ln>
            <a:noFill/>
          </a:ln>
        </p:spPr>
        <p:txBody>
          <a:bodyPr anchorCtr="0" anchor="b" bIns="34275" lIns="68575" spcFirstLastPara="1" rIns="68575" wrap="square" tIns="34275">
            <a:normAutofit/>
          </a:bodyPr>
          <a:lstStyle/>
          <a:p>
            <a:pPr indent="0" lvl="0" marL="0" rtl="0" algn="ctr">
              <a:lnSpc>
                <a:spcPct val="90000"/>
              </a:lnSpc>
              <a:spcBef>
                <a:spcPts val="0"/>
              </a:spcBef>
              <a:spcAft>
                <a:spcPts val="0"/>
              </a:spcAft>
              <a:buClr>
                <a:schemeClr val="dk1"/>
              </a:buClr>
              <a:buSzPts val="4500"/>
              <a:buFont typeface="Calibri"/>
              <a:buNone/>
            </a:pPr>
            <a:r>
              <a:rPr b="1" lang="en"/>
              <a:t>Harmful algal bloom research</a:t>
            </a:r>
            <a:br>
              <a:rPr lang="en"/>
            </a:br>
            <a:r>
              <a:rPr i="1" lang="en" sz="3300"/>
              <a:t>Multistressor Project</a:t>
            </a:r>
            <a:endParaRPr/>
          </a:p>
        </p:txBody>
      </p:sp>
      <p:sp>
        <p:nvSpPr>
          <p:cNvPr id="261" name="Google Shape;261;p10"/>
          <p:cNvSpPr txBox="1"/>
          <p:nvPr>
            <p:ph idx="1" type="subTitle"/>
          </p:nvPr>
        </p:nvSpPr>
        <p:spPr>
          <a:xfrm>
            <a:off x="1305769" y="3809973"/>
            <a:ext cx="6858000" cy="1241700"/>
          </a:xfrm>
          <a:prstGeom prst="rect">
            <a:avLst/>
          </a:prstGeom>
          <a:noFill/>
          <a:ln>
            <a:noFill/>
          </a:ln>
        </p:spPr>
        <p:txBody>
          <a:bodyPr anchorCtr="0" anchor="t" bIns="34275" lIns="68575" spcFirstLastPara="1" rIns="68575" wrap="square" tIns="34275">
            <a:normAutofit/>
          </a:bodyPr>
          <a:lstStyle/>
          <a:p>
            <a:pPr indent="0" lvl="0" marL="0" rtl="0" algn="ctr">
              <a:lnSpc>
                <a:spcPct val="90000"/>
              </a:lnSpc>
              <a:spcBef>
                <a:spcPts val="0"/>
              </a:spcBef>
              <a:spcAft>
                <a:spcPts val="0"/>
              </a:spcAft>
              <a:buClr>
                <a:schemeClr val="dk1"/>
              </a:buClr>
              <a:buSzPts val="2400"/>
              <a:buNone/>
            </a:pPr>
            <a:r>
              <a:rPr lang="en" sz="2400"/>
              <a:t>Vera L. Trainer, Ph.D.</a:t>
            </a:r>
            <a:endParaRPr/>
          </a:p>
          <a:p>
            <a:pPr indent="0" lvl="0" marL="0" rtl="0" algn="ctr">
              <a:lnSpc>
                <a:spcPct val="90000"/>
              </a:lnSpc>
              <a:spcBef>
                <a:spcPts val="800"/>
              </a:spcBef>
              <a:spcAft>
                <a:spcPts val="0"/>
              </a:spcAft>
              <a:buClr>
                <a:schemeClr val="dk1"/>
              </a:buClr>
              <a:buSzPts val="1800"/>
              <a:buNone/>
            </a:pPr>
            <a:r>
              <a:rPr lang="en"/>
              <a:t>Marine Program Director</a:t>
            </a:r>
            <a:endParaRPr/>
          </a:p>
          <a:p>
            <a:pPr indent="0" lvl="0" marL="0" rtl="0" algn="ctr">
              <a:lnSpc>
                <a:spcPct val="90000"/>
              </a:lnSpc>
              <a:spcBef>
                <a:spcPts val="800"/>
              </a:spcBef>
              <a:spcAft>
                <a:spcPts val="0"/>
              </a:spcAft>
              <a:buClr>
                <a:schemeClr val="dk1"/>
              </a:buClr>
              <a:buSzPts val="1800"/>
              <a:buNone/>
            </a:pPr>
            <a:r>
              <a:rPr lang="en"/>
              <a:t>Olympic Natural Resources Center</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2060"/>
        </a:solidFill>
      </p:bgPr>
    </p:bg>
    <p:spTree>
      <p:nvGrpSpPr>
        <p:cNvPr id="266" name="Shape 266"/>
        <p:cNvGrpSpPr/>
        <p:nvPr/>
      </p:nvGrpSpPr>
      <p:grpSpPr>
        <a:xfrm>
          <a:off x="0" y="0"/>
          <a:ext cx="0" cy="0"/>
          <a:chOff x="0" y="0"/>
          <a:chExt cx="0" cy="0"/>
        </a:xfrm>
      </p:grpSpPr>
      <p:sp>
        <p:nvSpPr>
          <p:cNvPr id="267" name="Google Shape;267;p11"/>
          <p:cNvSpPr txBox="1"/>
          <p:nvPr/>
        </p:nvSpPr>
        <p:spPr>
          <a:xfrm>
            <a:off x="7219673" y="3686420"/>
            <a:ext cx="1506000" cy="4386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200"/>
              <a:buFont typeface="Arial"/>
              <a:buNone/>
            </a:pPr>
            <a:r>
              <a:rPr b="1" i="0" lang="en" sz="1200" u="none" cap="none" strike="noStrike">
                <a:solidFill>
                  <a:srgbClr val="FF9900"/>
                </a:solidFill>
                <a:latin typeface="Calibri"/>
                <a:ea typeface="Calibri"/>
                <a:cs typeface="Calibri"/>
                <a:sym typeface="Calibri"/>
              </a:rPr>
              <a:t>tribal members digging clams</a:t>
            </a:r>
            <a:endParaRPr b="1" i="0" sz="1200" u="none" cap="none" strike="noStrike">
              <a:solidFill>
                <a:schemeClr val="dk1"/>
              </a:solidFill>
              <a:latin typeface="Calibri"/>
              <a:ea typeface="Calibri"/>
              <a:cs typeface="Calibri"/>
              <a:sym typeface="Calibri"/>
            </a:endParaRPr>
          </a:p>
        </p:txBody>
      </p:sp>
      <p:sp>
        <p:nvSpPr>
          <p:cNvPr id="268" name="Google Shape;268;p11"/>
          <p:cNvSpPr/>
          <p:nvPr/>
        </p:nvSpPr>
        <p:spPr>
          <a:xfrm>
            <a:off x="5109621" y="2088965"/>
            <a:ext cx="1472100" cy="2541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200"/>
              <a:buFont typeface="Arial"/>
              <a:buNone/>
            </a:pPr>
            <a:r>
              <a:rPr b="1" i="0" lang="en" sz="1200" u="none" cap="none" strike="noStrike">
                <a:solidFill>
                  <a:srgbClr val="FF9900"/>
                </a:solidFill>
                <a:latin typeface="Calibri"/>
                <a:ea typeface="Calibri"/>
                <a:cs typeface="Calibri"/>
                <a:sym typeface="Calibri"/>
              </a:rPr>
              <a:t>ORHAB training class</a:t>
            </a:r>
            <a:endParaRPr b="0" i="0" sz="1100" u="none" cap="none" strike="noStrike">
              <a:solidFill>
                <a:srgbClr val="000000"/>
              </a:solidFill>
              <a:latin typeface="Arial"/>
              <a:ea typeface="Arial"/>
              <a:cs typeface="Arial"/>
              <a:sym typeface="Arial"/>
            </a:endParaRPr>
          </a:p>
        </p:txBody>
      </p:sp>
      <p:pic>
        <p:nvPicPr>
          <p:cNvPr id="269" name="Google Shape;269;p11"/>
          <p:cNvPicPr preferRelativeResize="0"/>
          <p:nvPr/>
        </p:nvPicPr>
        <p:blipFill rotWithShape="1">
          <a:blip r:embed="rId3">
            <a:alphaModFix/>
          </a:blip>
          <a:srcRect b="0" l="0" r="0" t="0"/>
          <a:stretch/>
        </p:blipFill>
        <p:spPr>
          <a:xfrm>
            <a:off x="7167593" y="2288633"/>
            <a:ext cx="1610024" cy="1318023"/>
          </a:xfrm>
          <a:prstGeom prst="rect">
            <a:avLst/>
          </a:prstGeom>
          <a:noFill/>
          <a:ln>
            <a:noFill/>
          </a:ln>
        </p:spPr>
      </p:pic>
      <p:sp>
        <p:nvSpPr>
          <p:cNvPr id="270" name="Google Shape;270;p11"/>
          <p:cNvSpPr/>
          <p:nvPr/>
        </p:nvSpPr>
        <p:spPr>
          <a:xfrm>
            <a:off x="661690" y="727775"/>
            <a:ext cx="3969600" cy="12003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rPr b="1" i="1" lang="en" sz="1400" u="none" cap="none" strike="noStrike">
                <a:solidFill>
                  <a:srgbClr val="FFFF00"/>
                </a:solidFill>
                <a:latin typeface="Arial"/>
                <a:ea typeface="Arial"/>
                <a:cs typeface="Arial"/>
                <a:sym typeface="Arial"/>
              </a:rPr>
              <a:t>ORHAB partners</a:t>
            </a:r>
            <a:endParaRPr b="0" i="0" sz="1100" u="none" cap="none" strike="noStrike">
              <a:solidFill>
                <a:srgbClr val="000000"/>
              </a:solidFill>
              <a:latin typeface="Arial"/>
              <a:ea typeface="Arial"/>
              <a:cs typeface="Arial"/>
              <a:sym typeface="Arial"/>
            </a:endParaRPr>
          </a:p>
          <a:p>
            <a:pPr indent="-215900" lvl="0" marL="215900" marR="0" rtl="0" algn="l">
              <a:lnSpc>
                <a:spcPct val="100000"/>
              </a:lnSpc>
              <a:spcBef>
                <a:spcPts val="0"/>
              </a:spcBef>
              <a:spcAft>
                <a:spcPts val="0"/>
              </a:spcAft>
              <a:buClr>
                <a:srgbClr val="FFFF00"/>
              </a:buClr>
              <a:buSzPts val="1200"/>
              <a:buFont typeface="Arial"/>
              <a:buChar char="•"/>
            </a:pPr>
            <a:r>
              <a:rPr b="1" i="1" lang="en" sz="1200" u="none" cap="none" strike="noStrike">
                <a:solidFill>
                  <a:srgbClr val="FFFF00"/>
                </a:solidFill>
                <a:latin typeface="Arial"/>
                <a:ea typeface="Arial"/>
                <a:cs typeface="Arial"/>
                <a:sym typeface="Arial"/>
              </a:rPr>
              <a:t>ONRC (Lead)</a:t>
            </a:r>
            <a:endParaRPr b="0" i="0" sz="1100" u="none" cap="none" strike="noStrike">
              <a:solidFill>
                <a:srgbClr val="000000"/>
              </a:solidFill>
              <a:latin typeface="Arial"/>
              <a:ea typeface="Arial"/>
              <a:cs typeface="Arial"/>
              <a:sym typeface="Arial"/>
            </a:endParaRPr>
          </a:p>
          <a:p>
            <a:pPr indent="-215900" lvl="0" marL="215900" marR="0" rtl="0" algn="l">
              <a:lnSpc>
                <a:spcPct val="100000"/>
              </a:lnSpc>
              <a:spcBef>
                <a:spcPts val="0"/>
              </a:spcBef>
              <a:spcAft>
                <a:spcPts val="0"/>
              </a:spcAft>
              <a:buClr>
                <a:srgbClr val="FFFF00"/>
              </a:buClr>
              <a:buSzPts val="1200"/>
              <a:buFont typeface="Arial"/>
              <a:buChar char="•"/>
            </a:pPr>
            <a:r>
              <a:rPr b="1" i="1" lang="en" sz="1200" u="none" cap="none" strike="noStrike">
                <a:solidFill>
                  <a:srgbClr val="FFFF00"/>
                </a:solidFill>
                <a:latin typeface="Arial"/>
                <a:ea typeface="Arial"/>
                <a:cs typeface="Arial"/>
                <a:sym typeface="Arial"/>
              </a:rPr>
              <a:t>Quileute, Quinault, Makah, Hoh tribes</a:t>
            </a:r>
            <a:endParaRPr b="0" i="0" sz="1100" u="none" cap="none" strike="noStrike">
              <a:solidFill>
                <a:srgbClr val="000000"/>
              </a:solidFill>
              <a:latin typeface="Arial"/>
              <a:ea typeface="Arial"/>
              <a:cs typeface="Arial"/>
              <a:sym typeface="Arial"/>
            </a:endParaRPr>
          </a:p>
          <a:p>
            <a:pPr indent="-215900" lvl="0" marL="215900" marR="0" rtl="0" algn="l">
              <a:lnSpc>
                <a:spcPct val="100000"/>
              </a:lnSpc>
              <a:spcBef>
                <a:spcPts val="0"/>
              </a:spcBef>
              <a:spcAft>
                <a:spcPts val="0"/>
              </a:spcAft>
              <a:buClr>
                <a:srgbClr val="FFFF00"/>
              </a:buClr>
              <a:buSzPts val="1200"/>
              <a:buFont typeface="Arial"/>
              <a:buChar char="•"/>
            </a:pPr>
            <a:r>
              <a:rPr b="1" i="1" lang="en" sz="1200" u="none" cap="none" strike="noStrike">
                <a:solidFill>
                  <a:srgbClr val="FFFF00"/>
                </a:solidFill>
                <a:latin typeface="Arial"/>
                <a:ea typeface="Arial"/>
                <a:cs typeface="Arial"/>
                <a:sym typeface="Arial"/>
              </a:rPr>
              <a:t>State agencies: WDFW, WDOH</a:t>
            </a:r>
            <a:endParaRPr b="0" i="0" sz="1100" u="none" cap="none" strike="noStrike">
              <a:solidFill>
                <a:srgbClr val="000000"/>
              </a:solidFill>
              <a:latin typeface="Arial"/>
              <a:ea typeface="Arial"/>
              <a:cs typeface="Arial"/>
              <a:sym typeface="Arial"/>
            </a:endParaRPr>
          </a:p>
          <a:p>
            <a:pPr indent="-215900" lvl="0" marL="215900" marR="0" rtl="0" algn="l">
              <a:lnSpc>
                <a:spcPct val="100000"/>
              </a:lnSpc>
              <a:spcBef>
                <a:spcPts val="0"/>
              </a:spcBef>
              <a:spcAft>
                <a:spcPts val="0"/>
              </a:spcAft>
              <a:buClr>
                <a:srgbClr val="FFFF00"/>
              </a:buClr>
              <a:buSzPts val="1200"/>
              <a:buFont typeface="Arial"/>
              <a:buChar char="•"/>
            </a:pPr>
            <a:r>
              <a:rPr b="1" i="1" lang="en" sz="1200" u="none" cap="none" strike="noStrike">
                <a:solidFill>
                  <a:srgbClr val="FFFF00"/>
                </a:solidFill>
                <a:latin typeface="Arial"/>
                <a:ea typeface="Arial"/>
                <a:cs typeface="Arial"/>
                <a:sym typeface="Arial"/>
              </a:rPr>
              <a:t>Federal agencies: NANOOS, OCNMS</a:t>
            </a:r>
            <a:endParaRPr b="1" i="0" sz="1200" u="none" cap="none" strike="noStrike">
              <a:solidFill>
                <a:srgbClr val="FFFF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1" i="1" sz="1200" u="none" cap="none" strike="noStrike">
              <a:solidFill>
                <a:srgbClr val="FF9900"/>
              </a:solidFill>
              <a:latin typeface="Arial"/>
              <a:ea typeface="Arial"/>
              <a:cs typeface="Arial"/>
              <a:sym typeface="Arial"/>
            </a:endParaRPr>
          </a:p>
        </p:txBody>
      </p:sp>
      <p:pic>
        <p:nvPicPr>
          <p:cNvPr id="271" name="Google Shape;271;p11"/>
          <p:cNvPicPr preferRelativeResize="0"/>
          <p:nvPr/>
        </p:nvPicPr>
        <p:blipFill rotWithShape="1">
          <a:blip r:embed="rId4">
            <a:alphaModFix/>
          </a:blip>
          <a:srcRect b="0" l="0" r="0" t="0"/>
          <a:stretch/>
        </p:blipFill>
        <p:spPr>
          <a:xfrm>
            <a:off x="4997744" y="802889"/>
            <a:ext cx="1695792" cy="1271844"/>
          </a:xfrm>
          <a:prstGeom prst="rect">
            <a:avLst/>
          </a:prstGeom>
          <a:noFill/>
          <a:ln>
            <a:noFill/>
          </a:ln>
        </p:spPr>
      </p:pic>
      <p:pic>
        <p:nvPicPr>
          <p:cNvPr descr="Fig1_TrainerORHAB.jpg" id="272" name="Google Shape;272;p11"/>
          <p:cNvPicPr preferRelativeResize="0"/>
          <p:nvPr/>
        </p:nvPicPr>
        <p:blipFill rotWithShape="1">
          <a:blip r:embed="rId5">
            <a:alphaModFix/>
          </a:blip>
          <a:srcRect b="0" l="0" r="0" t="0"/>
          <a:stretch/>
        </p:blipFill>
        <p:spPr>
          <a:xfrm>
            <a:off x="920187" y="1966302"/>
            <a:ext cx="3603501" cy="2514071"/>
          </a:xfrm>
          <a:prstGeom prst="rect">
            <a:avLst/>
          </a:prstGeom>
          <a:noFill/>
          <a:ln>
            <a:noFill/>
          </a:ln>
        </p:spPr>
      </p:pic>
      <p:sp>
        <p:nvSpPr>
          <p:cNvPr id="273" name="Google Shape;273;p11"/>
          <p:cNvSpPr txBox="1"/>
          <p:nvPr/>
        </p:nvSpPr>
        <p:spPr>
          <a:xfrm>
            <a:off x="737621" y="175040"/>
            <a:ext cx="7787700" cy="4386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2400"/>
              <a:buFont typeface="Arial"/>
              <a:buNone/>
            </a:pPr>
            <a:r>
              <a:rPr b="1" i="0" lang="en" sz="2400" u="none" cap="none" strike="noStrike">
                <a:solidFill>
                  <a:srgbClr val="FFFFFF"/>
                </a:solidFill>
                <a:latin typeface="Rockwell"/>
                <a:ea typeface="Rockwell"/>
                <a:cs typeface="Rockwell"/>
                <a:sym typeface="Rockwell"/>
              </a:rPr>
              <a:t>Olympic Region Harmful Algal Bloom partnership</a:t>
            </a:r>
            <a:endParaRPr b="0" i="0" sz="1100" u="none" cap="none" strike="noStrike">
              <a:solidFill>
                <a:srgbClr val="000000"/>
              </a:solidFill>
              <a:latin typeface="Arial"/>
              <a:ea typeface="Arial"/>
              <a:cs typeface="Arial"/>
              <a:sym typeface="Arial"/>
            </a:endParaRPr>
          </a:p>
        </p:txBody>
      </p:sp>
      <p:pic>
        <p:nvPicPr>
          <p:cNvPr id="274" name="Google Shape;274;p11"/>
          <p:cNvPicPr preferRelativeResize="0"/>
          <p:nvPr/>
        </p:nvPicPr>
        <p:blipFill rotWithShape="1">
          <a:blip r:embed="rId6">
            <a:alphaModFix/>
          </a:blip>
          <a:srcRect b="0" l="0" r="0" t="0"/>
          <a:stretch/>
        </p:blipFill>
        <p:spPr>
          <a:xfrm>
            <a:off x="4620315" y="2909407"/>
            <a:ext cx="2454710" cy="1881042"/>
          </a:xfrm>
          <a:prstGeom prst="rect">
            <a:avLst/>
          </a:prstGeom>
          <a:noFill/>
          <a:ln cap="flat" cmpd="sng" w="9525">
            <a:solidFill>
              <a:schemeClr val="dk1"/>
            </a:solidFill>
            <a:prstDash val="solid"/>
            <a:round/>
            <a:headEnd len="sm" w="sm" type="none"/>
            <a:tailEnd len="sm" w="sm" type="none"/>
          </a:ln>
        </p:spPr>
      </p:pic>
      <p:sp>
        <p:nvSpPr>
          <p:cNvPr id="275" name="Google Shape;275;p11"/>
          <p:cNvSpPr txBox="1"/>
          <p:nvPr/>
        </p:nvSpPr>
        <p:spPr>
          <a:xfrm>
            <a:off x="4796458" y="4844710"/>
            <a:ext cx="2098500" cy="2538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200"/>
              <a:buFont typeface="Arial"/>
              <a:buNone/>
            </a:pPr>
            <a:r>
              <a:rPr b="1" i="0" lang="en" sz="1200" u="none" cap="none" strike="noStrike">
                <a:solidFill>
                  <a:srgbClr val="FF9900"/>
                </a:solidFill>
                <a:latin typeface="Calibri"/>
                <a:ea typeface="Calibri"/>
                <a:cs typeface="Calibri"/>
                <a:sym typeface="Calibri"/>
              </a:rPr>
              <a:t>Pacific Northwest HAB Bulletin</a:t>
            </a:r>
            <a:endParaRPr b="1" i="0" sz="1200" u="none" cap="none" strike="noStrike">
              <a:solidFill>
                <a:schemeClr val="dk1"/>
              </a:solidFill>
              <a:latin typeface="Calibri"/>
              <a:ea typeface="Calibri"/>
              <a:cs typeface="Calibri"/>
              <a:sym typeface="Calibri"/>
            </a:endParaRPr>
          </a:p>
        </p:txBody>
      </p:sp>
      <p:sp>
        <p:nvSpPr>
          <p:cNvPr id="276" name="Google Shape;276;p11"/>
          <p:cNvSpPr txBox="1"/>
          <p:nvPr/>
        </p:nvSpPr>
        <p:spPr>
          <a:xfrm>
            <a:off x="2007795" y="4415725"/>
            <a:ext cx="1540800" cy="2538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200"/>
              <a:buFont typeface="Arial"/>
              <a:buNone/>
            </a:pPr>
            <a:r>
              <a:rPr b="1" i="0" lang="en" sz="1200" u="none" cap="none" strike="noStrike">
                <a:solidFill>
                  <a:srgbClr val="FF9900"/>
                </a:solidFill>
                <a:latin typeface="Calibri"/>
                <a:ea typeface="Calibri"/>
                <a:cs typeface="Calibri"/>
                <a:sym typeface="Calibri"/>
              </a:rPr>
              <a:t>ORHAB sampling sites</a:t>
            </a:r>
            <a:endParaRPr b="1" i="0" sz="1200" u="none" cap="none" strike="noStrike">
              <a:solidFill>
                <a:schemeClr val="dk1"/>
              </a:solidFill>
              <a:latin typeface="Calibri"/>
              <a:ea typeface="Calibri"/>
              <a:cs typeface="Calibri"/>
              <a:sym typeface="Calibri"/>
            </a:endParaRPr>
          </a:p>
        </p:txBody>
      </p:sp>
      <p:sp>
        <p:nvSpPr>
          <p:cNvPr id="277" name="Google Shape;277;p11"/>
          <p:cNvSpPr txBox="1"/>
          <p:nvPr/>
        </p:nvSpPr>
        <p:spPr>
          <a:xfrm>
            <a:off x="6894821" y="802888"/>
            <a:ext cx="1974300" cy="11466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chemeClr val="lt1"/>
                </a:solidFill>
                <a:latin typeface="Calibri"/>
                <a:ea typeface="Calibri"/>
                <a:cs typeface="Calibri"/>
                <a:sym typeface="Calibri"/>
              </a:rPr>
              <a:t>WA State funding - House Bill 1620 established in 2003 with a tax to shellfish license fees</a:t>
            </a:r>
            <a:endParaRPr b="0" i="0" sz="1100" u="none" cap="none" strike="noStrike">
              <a:solidFill>
                <a:srgbClr val="000000"/>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2" name="Shape 282"/>
        <p:cNvGrpSpPr/>
        <p:nvPr/>
      </p:nvGrpSpPr>
      <p:grpSpPr>
        <a:xfrm>
          <a:off x="0" y="0"/>
          <a:ext cx="0" cy="0"/>
          <a:chOff x="0" y="0"/>
          <a:chExt cx="0" cy="0"/>
        </a:xfrm>
      </p:grpSpPr>
      <p:sp>
        <p:nvSpPr>
          <p:cNvPr id="283" name="Google Shape;283;p12"/>
          <p:cNvSpPr txBox="1"/>
          <p:nvPr>
            <p:ph type="title"/>
          </p:nvPr>
        </p:nvSpPr>
        <p:spPr>
          <a:xfrm>
            <a:off x="1516263" y="324717"/>
            <a:ext cx="5859300" cy="189300"/>
          </a:xfrm>
          <a:prstGeom prst="rect">
            <a:avLst/>
          </a:prstGeom>
          <a:noFill/>
          <a:ln>
            <a:noFill/>
          </a:ln>
        </p:spPr>
        <p:txBody>
          <a:bodyPr anchorCtr="0" anchor="ctr" bIns="34275" lIns="68575" spcFirstLastPara="1" rIns="68575" wrap="square" tIns="34275">
            <a:normAutofit fontScale="90000"/>
          </a:bodyPr>
          <a:lstStyle/>
          <a:p>
            <a:pPr indent="0" lvl="0" marL="177800" rtl="0" algn="l">
              <a:lnSpc>
                <a:spcPct val="90000"/>
              </a:lnSpc>
              <a:spcBef>
                <a:spcPts val="0"/>
              </a:spcBef>
              <a:spcAft>
                <a:spcPts val="0"/>
              </a:spcAft>
              <a:buClr>
                <a:srgbClr val="C9C9C9"/>
              </a:buClr>
              <a:buSzPct val="76190"/>
              <a:buFont typeface="Trebuchet MS"/>
              <a:buNone/>
            </a:pPr>
            <a:r>
              <a:rPr b="1" lang="en" sz="2100">
                <a:latin typeface="Trebuchet MS"/>
                <a:ea typeface="Trebuchet MS"/>
                <a:cs typeface="Trebuchet MS"/>
                <a:sym typeface="Trebuchet MS"/>
              </a:rPr>
              <a:t>Seasonal forecast: </a:t>
            </a:r>
            <a:r>
              <a:rPr b="1" i="1" lang="en" sz="2100">
                <a:latin typeface="Trebuchet MS"/>
                <a:ea typeface="Trebuchet MS"/>
                <a:cs typeface="Trebuchet MS"/>
                <a:sym typeface="Trebuchet MS"/>
              </a:rPr>
              <a:t>Pseudo-nitzschia</a:t>
            </a:r>
            <a:r>
              <a:rPr b="1" lang="en" sz="2100">
                <a:latin typeface="Trebuchet MS"/>
                <a:ea typeface="Trebuchet MS"/>
                <a:cs typeface="Trebuchet MS"/>
                <a:sym typeface="Trebuchet MS"/>
              </a:rPr>
              <a:t> blooms (HABs) are correlated with ocean warming</a:t>
            </a:r>
            <a:br>
              <a:rPr b="1" lang="en" sz="2100">
                <a:latin typeface="Trebuchet MS"/>
                <a:ea typeface="Trebuchet MS"/>
                <a:cs typeface="Trebuchet MS"/>
                <a:sym typeface="Trebuchet MS"/>
              </a:rPr>
            </a:br>
            <a:endParaRPr b="1" sz="2100">
              <a:latin typeface="Trebuchet MS"/>
              <a:ea typeface="Trebuchet MS"/>
              <a:cs typeface="Trebuchet MS"/>
              <a:sym typeface="Trebuchet MS"/>
            </a:endParaRPr>
          </a:p>
        </p:txBody>
      </p:sp>
      <p:sp>
        <p:nvSpPr>
          <p:cNvPr id="284" name="Google Shape;284;p12"/>
          <p:cNvSpPr txBox="1"/>
          <p:nvPr>
            <p:ph idx="1" type="body"/>
          </p:nvPr>
        </p:nvSpPr>
        <p:spPr>
          <a:xfrm>
            <a:off x="787972" y="988078"/>
            <a:ext cx="3104100" cy="2347200"/>
          </a:xfrm>
          <a:prstGeom prst="rect">
            <a:avLst/>
          </a:prstGeom>
          <a:noFill/>
          <a:ln>
            <a:noFill/>
          </a:ln>
        </p:spPr>
        <p:txBody>
          <a:bodyPr anchorCtr="0" anchor="t" bIns="34275" lIns="68575" spcFirstLastPara="1" rIns="68575" wrap="square" tIns="34275">
            <a:normAutofit/>
          </a:bodyPr>
          <a:lstStyle/>
          <a:p>
            <a:pPr indent="0" lvl="0" marL="177800" rtl="0" algn="l">
              <a:lnSpc>
                <a:spcPct val="90000"/>
              </a:lnSpc>
              <a:spcBef>
                <a:spcPts val="0"/>
              </a:spcBef>
              <a:spcAft>
                <a:spcPts val="0"/>
              </a:spcAft>
              <a:buClr>
                <a:srgbClr val="C9C9C9"/>
              </a:buClr>
              <a:buSzPts val="1000"/>
              <a:buNone/>
            </a:pPr>
            <a:r>
              <a:t/>
            </a:r>
            <a:endParaRPr sz="1400">
              <a:latin typeface="Trebuchet MS"/>
              <a:ea typeface="Trebuchet MS"/>
              <a:cs typeface="Trebuchet MS"/>
              <a:sym typeface="Trebuchet MS"/>
            </a:endParaRPr>
          </a:p>
          <a:p>
            <a:pPr indent="0" lvl="0" marL="177800" rtl="0" algn="l">
              <a:lnSpc>
                <a:spcPct val="90000"/>
              </a:lnSpc>
              <a:spcBef>
                <a:spcPts val="600"/>
              </a:spcBef>
              <a:spcAft>
                <a:spcPts val="0"/>
              </a:spcAft>
              <a:buClr>
                <a:srgbClr val="C9C9C9"/>
              </a:buClr>
              <a:buSzPts val="1000"/>
              <a:buNone/>
            </a:pPr>
            <a:r>
              <a:rPr lang="en" sz="1400">
                <a:latin typeface="Trebuchet MS"/>
                <a:ea typeface="Trebuchet MS"/>
                <a:cs typeface="Trebuchet MS"/>
                <a:sym typeface="Trebuchet MS"/>
              </a:rPr>
              <a:t>Linkage to warm ocean conditions (Climate Change)</a:t>
            </a:r>
            <a:endParaRPr/>
          </a:p>
          <a:p>
            <a:pPr indent="0" lvl="0" marL="177800" rtl="0" algn="l">
              <a:lnSpc>
                <a:spcPct val="90000"/>
              </a:lnSpc>
              <a:spcBef>
                <a:spcPts val="600"/>
              </a:spcBef>
              <a:spcAft>
                <a:spcPts val="0"/>
              </a:spcAft>
              <a:buClr>
                <a:srgbClr val="C9C9C9"/>
              </a:buClr>
              <a:buSzPts val="1000"/>
              <a:buNone/>
            </a:pPr>
            <a:r>
              <a:t/>
            </a:r>
            <a:endParaRPr sz="1400">
              <a:latin typeface="Trebuchet MS"/>
              <a:ea typeface="Trebuchet MS"/>
              <a:cs typeface="Trebuchet MS"/>
              <a:sym typeface="Trebuchet MS"/>
            </a:endParaRPr>
          </a:p>
        </p:txBody>
      </p:sp>
      <p:pic>
        <p:nvPicPr>
          <p:cNvPr id="285" name="Google Shape;285;p12"/>
          <p:cNvPicPr preferRelativeResize="0"/>
          <p:nvPr/>
        </p:nvPicPr>
        <p:blipFill rotWithShape="1">
          <a:blip r:embed="rId3">
            <a:alphaModFix/>
          </a:blip>
          <a:srcRect b="0" l="0" r="0" t="0"/>
          <a:stretch/>
        </p:blipFill>
        <p:spPr>
          <a:xfrm>
            <a:off x="156887" y="1888105"/>
            <a:ext cx="4568606" cy="2513169"/>
          </a:xfrm>
          <a:prstGeom prst="rect">
            <a:avLst/>
          </a:prstGeom>
          <a:noFill/>
          <a:ln>
            <a:noFill/>
          </a:ln>
        </p:spPr>
      </p:pic>
      <p:sp>
        <p:nvSpPr>
          <p:cNvPr id="286" name="Google Shape;286;p12"/>
          <p:cNvSpPr txBox="1"/>
          <p:nvPr/>
        </p:nvSpPr>
        <p:spPr>
          <a:xfrm>
            <a:off x="2750297" y="1888106"/>
            <a:ext cx="1975200" cy="2385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100"/>
              <a:buFont typeface="Arial"/>
              <a:buNone/>
            </a:pPr>
            <a:r>
              <a:rPr b="1" i="0" lang="en" sz="1100" u="none" cap="none" strike="noStrike">
                <a:solidFill>
                  <a:schemeClr val="dk1"/>
                </a:solidFill>
                <a:latin typeface="Calibri"/>
                <a:ea typeface="Calibri"/>
                <a:cs typeface="Calibri"/>
                <a:sym typeface="Calibri"/>
              </a:rPr>
              <a:t>Shellfish closures in OR</a:t>
            </a:r>
            <a:endParaRPr b="0" i="0" sz="1100" u="none" cap="none" strike="noStrike">
              <a:solidFill>
                <a:srgbClr val="000000"/>
              </a:solidFill>
              <a:latin typeface="Arial"/>
              <a:ea typeface="Arial"/>
              <a:cs typeface="Arial"/>
              <a:sym typeface="Arial"/>
            </a:endParaRPr>
          </a:p>
        </p:txBody>
      </p:sp>
      <p:sp>
        <p:nvSpPr>
          <p:cNvPr id="287" name="Google Shape;287;p12"/>
          <p:cNvSpPr txBox="1"/>
          <p:nvPr/>
        </p:nvSpPr>
        <p:spPr>
          <a:xfrm>
            <a:off x="2793023" y="3071482"/>
            <a:ext cx="852000" cy="408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100"/>
              <a:buFont typeface="Arial"/>
              <a:buNone/>
            </a:pPr>
            <a:r>
              <a:rPr b="1" i="0" lang="en" sz="1100" u="none" cap="none" strike="noStrike">
                <a:solidFill>
                  <a:schemeClr val="dk1"/>
                </a:solidFill>
                <a:latin typeface="Calibri"/>
                <a:ea typeface="Calibri"/>
                <a:cs typeface="Calibri"/>
                <a:sym typeface="Calibri"/>
              </a:rPr>
              <a:t>Temperature</a:t>
            </a:r>
            <a:endParaRPr b="0" i="0" sz="1100" u="none" cap="none" strike="noStrike">
              <a:solidFill>
                <a:srgbClr val="000000"/>
              </a:solidFill>
              <a:latin typeface="Arial"/>
              <a:ea typeface="Arial"/>
              <a:cs typeface="Arial"/>
              <a:sym typeface="Arial"/>
            </a:endParaRPr>
          </a:p>
        </p:txBody>
      </p:sp>
      <p:sp>
        <p:nvSpPr>
          <p:cNvPr id="288" name="Google Shape;288;p12"/>
          <p:cNvSpPr txBox="1"/>
          <p:nvPr/>
        </p:nvSpPr>
        <p:spPr>
          <a:xfrm>
            <a:off x="2770013" y="2472340"/>
            <a:ext cx="898200" cy="408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100"/>
              <a:buFont typeface="Arial"/>
              <a:buNone/>
            </a:pPr>
            <a:r>
              <a:rPr b="1" i="0" lang="en" sz="1100" u="none" cap="none" strike="noStrike">
                <a:solidFill>
                  <a:schemeClr val="dk1"/>
                </a:solidFill>
                <a:latin typeface="Calibri"/>
                <a:ea typeface="Calibri"/>
                <a:cs typeface="Calibri"/>
                <a:sym typeface="Calibri"/>
              </a:rPr>
              <a:t>Climate index</a:t>
            </a:r>
            <a:endParaRPr b="0" i="0" sz="1100" u="none" cap="none" strike="noStrike">
              <a:solidFill>
                <a:srgbClr val="000000"/>
              </a:solidFill>
              <a:latin typeface="Arial"/>
              <a:ea typeface="Arial"/>
              <a:cs typeface="Arial"/>
              <a:sym typeface="Arial"/>
            </a:endParaRPr>
          </a:p>
        </p:txBody>
      </p:sp>
      <p:sp>
        <p:nvSpPr>
          <p:cNvPr id="289" name="Google Shape;289;p12"/>
          <p:cNvSpPr txBox="1"/>
          <p:nvPr/>
        </p:nvSpPr>
        <p:spPr>
          <a:xfrm>
            <a:off x="3207369" y="4291694"/>
            <a:ext cx="1238700" cy="3156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800"/>
              <a:buFont typeface="Arial"/>
              <a:buNone/>
            </a:pPr>
            <a:r>
              <a:rPr b="0" i="1" lang="en" sz="800" u="none" cap="none" strike="noStrike">
                <a:solidFill>
                  <a:schemeClr val="dk1"/>
                </a:solidFill>
                <a:latin typeface="Calibri"/>
                <a:ea typeface="Calibri"/>
                <a:cs typeface="Calibri"/>
                <a:sym typeface="Calibri"/>
              </a:rPr>
              <a:t>McKibben et al. 2017. PNAS </a:t>
            </a:r>
            <a:endParaRPr b="0" i="0" sz="1100" u="none" cap="none" strike="noStrike">
              <a:solidFill>
                <a:srgbClr val="000000"/>
              </a:solidFill>
              <a:latin typeface="Arial"/>
              <a:ea typeface="Arial"/>
              <a:cs typeface="Arial"/>
              <a:sym typeface="Arial"/>
            </a:endParaRPr>
          </a:p>
        </p:txBody>
      </p:sp>
      <p:pic>
        <p:nvPicPr>
          <p:cNvPr id="290" name="Google Shape;290;p12"/>
          <p:cNvPicPr preferRelativeResize="0"/>
          <p:nvPr/>
        </p:nvPicPr>
        <p:blipFill rotWithShape="1">
          <a:blip r:embed="rId4">
            <a:alphaModFix/>
          </a:blip>
          <a:srcRect b="0" l="0" r="0" t="0"/>
          <a:stretch/>
        </p:blipFill>
        <p:spPr>
          <a:xfrm>
            <a:off x="4758751" y="649464"/>
            <a:ext cx="2790826" cy="4029290"/>
          </a:xfrm>
          <a:prstGeom prst="rect">
            <a:avLst/>
          </a:prstGeom>
          <a:noFill/>
          <a:ln>
            <a:noFill/>
          </a:ln>
        </p:spPr>
      </p:pic>
      <p:pic>
        <p:nvPicPr>
          <p:cNvPr id="291" name="Google Shape;291;p12"/>
          <p:cNvPicPr preferRelativeResize="0"/>
          <p:nvPr/>
        </p:nvPicPr>
        <p:blipFill rotWithShape="1">
          <a:blip r:embed="rId5">
            <a:alphaModFix/>
          </a:blip>
          <a:srcRect b="0" l="0" r="0" t="0"/>
          <a:stretch/>
        </p:blipFill>
        <p:spPr>
          <a:xfrm>
            <a:off x="6102442" y="1163626"/>
            <a:ext cx="1640132" cy="122878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2060"/>
        </a:solidFill>
      </p:bgPr>
    </p:bg>
    <p:spTree>
      <p:nvGrpSpPr>
        <p:cNvPr id="296" name="Shape 296"/>
        <p:cNvGrpSpPr/>
        <p:nvPr/>
      </p:nvGrpSpPr>
      <p:grpSpPr>
        <a:xfrm>
          <a:off x="0" y="0"/>
          <a:ext cx="0" cy="0"/>
          <a:chOff x="0" y="0"/>
          <a:chExt cx="0" cy="0"/>
        </a:xfrm>
      </p:grpSpPr>
      <p:sp>
        <p:nvSpPr>
          <p:cNvPr id="297" name="Google Shape;297;p13"/>
          <p:cNvSpPr txBox="1"/>
          <p:nvPr>
            <p:ph type="title"/>
          </p:nvPr>
        </p:nvSpPr>
        <p:spPr>
          <a:xfrm>
            <a:off x="1507667" y="145048"/>
            <a:ext cx="5042400" cy="429600"/>
          </a:xfrm>
          <a:prstGeom prst="rect">
            <a:avLst/>
          </a:prstGeom>
          <a:noFill/>
          <a:ln>
            <a:noFill/>
          </a:ln>
        </p:spPr>
        <p:txBody>
          <a:bodyPr anchorCtr="0" anchor="ctr" bIns="34275" lIns="68575" spcFirstLastPara="1" rIns="68575" wrap="square" tIns="34275">
            <a:noAutofit/>
          </a:bodyPr>
          <a:lstStyle/>
          <a:p>
            <a:pPr indent="0" lvl="0" marL="0" rtl="0" algn="ctr">
              <a:lnSpc>
                <a:spcPct val="90000"/>
              </a:lnSpc>
              <a:spcBef>
                <a:spcPts val="0"/>
              </a:spcBef>
              <a:spcAft>
                <a:spcPts val="0"/>
              </a:spcAft>
              <a:buClr>
                <a:srgbClr val="F8FDD6"/>
              </a:buClr>
              <a:buSzPts val="2100"/>
              <a:buFont typeface="Trebuchet MS"/>
              <a:buNone/>
            </a:pPr>
            <a:r>
              <a:rPr lang="en" sz="2100">
                <a:solidFill>
                  <a:srgbClr val="F8FDD6"/>
                </a:solidFill>
                <a:latin typeface="Trebuchet MS"/>
                <a:ea typeface="Trebuchet MS"/>
                <a:cs typeface="Trebuchet MS"/>
                <a:sym typeface="Trebuchet MS"/>
              </a:rPr>
              <a:t>Improve Predictability of </a:t>
            </a:r>
            <a:br>
              <a:rPr lang="en" sz="2100">
                <a:solidFill>
                  <a:srgbClr val="F8FDD6"/>
                </a:solidFill>
                <a:latin typeface="Trebuchet MS"/>
                <a:ea typeface="Trebuchet MS"/>
                <a:cs typeface="Trebuchet MS"/>
                <a:sym typeface="Trebuchet MS"/>
              </a:rPr>
            </a:br>
            <a:r>
              <a:rPr lang="en" sz="2100">
                <a:solidFill>
                  <a:srgbClr val="F8FDD6"/>
                </a:solidFill>
                <a:latin typeface="Trebuchet MS"/>
                <a:ea typeface="Trebuchet MS"/>
                <a:cs typeface="Trebuchet MS"/>
                <a:sym typeface="Trebuchet MS"/>
              </a:rPr>
              <a:t>Harmful Algal Blooms</a:t>
            </a:r>
            <a:endParaRPr sz="2100">
              <a:latin typeface="Trebuchet MS"/>
              <a:ea typeface="Trebuchet MS"/>
              <a:cs typeface="Trebuchet MS"/>
              <a:sym typeface="Trebuchet MS"/>
            </a:endParaRPr>
          </a:p>
        </p:txBody>
      </p:sp>
      <p:sp>
        <p:nvSpPr>
          <p:cNvPr id="298" name="Google Shape;298;p13"/>
          <p:cNvSpPr txBox="1"/>
          <p:nvPr>
            <p:ph idx="1" type="body"/>
          </p:nvPr>
        </p:nvSpPr>
        <p:spPr>
          <a:xfrm>
            <a:off x="343459" y="663777"/>
            <a:ext cx="3186900" cy="2697300"/>
          </a:xfrm>
          <a:prstGeom prst="rect">
            <a:avLst/>
          </a:prstGeom>
          <a:noFill/>
          <a:ln>
            <a:noFill/>
          </a:ln>
        </p:spPr>
        <p:txBody>
          <a:bodyPr anchorCtr="0" anchor="t" bIns="34275" lIns="68575" spcFirstLastPara="1" rIns="68575" wrap="square" tIns="34275">
            <a:normAutofit/>
          </a:bodyPr>
          <a:lstStyle/>
          <a:p>
            <a:pPr indent="0" lvl="0" marL="127000" rtl="0" algn="l">
              <a:lnSpc>
                <a:spcPct val="90000"/>
              </a:lnSpc>
              <a:spcBef>
                <a:spcPts val="0"/>
              </a:spcBef>
              <a:spcAft>
                <a:spcPts val="0"/>
              </a:spcAft>
              <a:buClr>
                <a:srgbClr val="C9C9C9"/>
              </a:buClr>
              <a:buSzPts val="800"/>
              <a:buNone/>
            </a:pPr>
            <a:r>
              <a:rPr lang="en" sz="1100">
                <a:solidFill>
                  <a:srgbClr val="FFFF00"/>
                </a:solidFill>
                <a:latin typeface="Trebuchet MS"/>
                <a:ea typeface="Trebuchet MS"/>
                <a:cs typeface="Trebuchet MS"/>
                <a:sym typeface="Trebuchet MS"/>
              </a:rPr>
              <a:t>Data integration &amp; interpretation:</a:t>
            </a:r>
            <a:endParaRPr/>
          </a:p>
          <a:p>
            <a:pPr indent="-165100" lvl="0" marL="292100" rtl="0" algn="l">
              <a:lnSpc>
                <a:spcPct val="90000"/>
              </a:lnSpc>
              <a:spcBef>
                <a:spcPts val="500"/>
              </a:spcBef>
              <a:spcAft>
                <a:spcPts val="0"/>
              </a:spcAft>
              <a:buClr>
                <a:srgbClr val="C9C9C9"/>
              </a:buClr>
              <a:buSzPts val="800"/>
              <a:buFont typeface="Trebuchet MS"/>
              <a:buChar char="●"/>
            </a:pPr>
            <a:r>
              <a:rPr lang="en" sz="1100">
                <a:solidFill>
                  <a:srgbClr val="FFFFFF"/>
                </a:solidFill>
                <a:latin typeface="Trebuchet MS"/>
                <a:ea typeface="Trebuchet MS"/>
                <a:cs typeface="Trebuchet MS"/>
                <a:sym typeface="Trebuchet MS"/>
              </a:rPr>
              <a:t>Toxin &amp; cell monitoring at coast</a:t>
            </a:r>
            <a:endParaRPr/>
          </a:p>
          <a:p>
            <a:pPr indent="-165100" lvl="0" marL="292100" rtl="0" algn="l">
              <a:lnSpc>
                <a:spcPct val="90000"/>
              </a:lnSpc>
              <a:spcBef>
                <a:spcPts val="500"/>
              </a:spcBef>
              <a:spcAft>
                <a:spcPts val="0"/>
              </a:spcAft>
              <a:buClr>
                <a:srgbClr val="C9C9C9"/>
              </a:buClr>
              <a:buSzPts val="800"/>
              <a:buFont typeface="Trebuchet MS"/>
              <a:buChar char="●"/>
            </a:pPr>
            <a:r>
              <a:rPr lang="en" sz="1100">
                <a:solidFill>
                  <a:srgbClr val="FFFFFF"/>
                </a:solidFill>
                <a:latin typeface="Trebuchet MS"/>
                <a:ea typeface="Trebuchet MS"/>
                <a:cs typeface="Trebuchet MS"/>
                <a:sym typeface="Trebuchet MS"/>
              </a:rPr>
              <a:t>Offshore boat sampling at hotspots</a:t>
            </a:r>
            <a:endParaRPr/>
          </a:p>
          <a:p>
            <a:pPr indent="-165100" lvl="0" marL="292100" rtl="0" algn="l">
              <a:lnSpc>
                <a:spcPct val="90000"/>
              </a:lnSpc>
              <a:spcBef>
                <a:spcPts val="500"/>
              </a:spcBef>
              <a:spcAft>
                <a:spcPts val="0"/>
              </a:spcAft>
              <a:buClr>
                <a:srgbClr val="C9C9C9"/>
              </a:buClr>
              <a:buSzPts val="800"/>
              <a:buFont typeface="Trebuchet MS"/>
              <a:buChar char="●"/>
            </a:pPr>
            <a:r>
              <a:rPr lang="en" sz="1100">
                <a:solidFill>
                  <a:srgbClr val="FFFFFF"/>
                </a:solidFill>
                <a:latin typeface="Trebuchet MS"/>
                <a:ea typeface="Trebuchet MS"/>
                <a:cs typeface="Trebuchet MS"/>
                <a:sym typeface="Trebuchet MS"/>
              </a:rPr>
              <a:t>Weather predictions </a:t>
            </a:r>
            <a:endParaRPr/>
          </a:p>
          <a:p>
            <a:pPr indent="-165100" lvl="0" marL="292100" rtl="0" algn="l">
              <a:lnSpc>
                <a:spcPct val="90000"/>
              </a:lnSpc>
              <a:spcBef>
                <a:spcPts val="500"/>
              </a:spcBef>
              <a:spcAft>
                <a:spcPts val="0"/>
              </a:spcAft>
              <a:buClr>
                <a:srgbClr val="C9C9C9"/>
              </a:buClr>
              <a:buSzPts val="800"/>
              <a:buFont typeface="Trebuchet MS"/>
              <a:buChar char="●"/>
            </a:pPr>
            <a:r>
              <a:rPr lang="en" sz="1100">
                <a:solidFill>
                  <a:srgbClr val="FFFFFF"/>
                </a:solidFill>
                <a:latin typeface="Trebuchet MS"/>
                <a:ea typeface="Trebuchet MS"/>
                <a:cs typeface="Trebuchet MS"/>
                <a:sym typeface="Trebuchet MS"/>
              </a:rPr>
              <a:t>Models (cell transport &amp; Columbia River plume)</a:t>
            </a:r>
            <a:endParaRPr/>
          </a:p>
          <a:p>
            <a:pPr indent="-165100" lvl="0" marL="292100" rtl="0" algn="l">
              <a:lnSpc>
                <a:spcPct val="90000"/>
              </a:lnSpc>
              <a:spcBef>
                <a:spcPts val="500"/>
              </a:spcBef>
              <a:spcAft>
                <a:spcPts val="0"/>
              </a:spcAft>
              <a:buClr>
                <a:srgbClr val="C9C9C9"/>
              </a:buClr>
              <a:buSzPts val="800"/>
              <a:buFont typeface="Trebuchet MS"/>
              <a:buChar char="●"/>
            </a:pPr>
            <a:r>
              <a:rPr lang="en" sz="1100">
                <a:solidFill>
                  <a:srgbClr val="FFFFFF"/>
                </a:solidFill>
                <a:latin typeface="Trebuchet MS"/>
                <a:ea typeface="Trebuchet MS"/>
                <a:cs typeface="Trebuchet MS"/>
                <a:sym typeface="Trebuchet MS"/>
              </a:rPr>
              <a:t>Climate change indicators</a:t>
            </a:r>
            <a:endParaRPr/>
          </a:p>
          <a:p>
            <a:pPr indent="-114300" lvl="0" marL="292100" rtl="0" algn="l">
              <a:lnSpc>
                <a:spcPct val="90000"/>
              </a:lnSpc>
              <a:spcBef>
                <a:spcPts val="500"/>
              </a:spcBef>
              <a:spcAft>
                <a:spcPts val="0"/>
              </a:spcAft>
              <a:buClr>
                <a:srgbClr val="C9C9C9"/>
              </a:buClr>
              <a:buSzPts val="800"/>
              <a:buFont typeface="Trebuchet MS"/>
              <a:buNone/>
            </a:pPr>
            <a:r>
              <a:t/>
            </a:r>
            <a:endParaRPr sz="1100">
              <a:latin typeface="Trebuchet MS"/>
              <a:ea typeface="Trebuchet MS"/>
              <a:cs typeface="Trebuchet MS"/>
              <a:sym typeface="Trebuchet MS"/>
            </a:endParaRPr>
          </a:p>
        </p:txBody>
      </p:sp>
      <p:pic>
        <p:nvPicPr>
          <p:cNvPr descr="Screen Shot 2017-08-31 at 2.43.45 PM.png" id="299" name="Google Shape;299;p13"/>
          <p:cNvPicPr preferRelativeResize="0"/>
          <p:nvPr/>
        </p:nvPicPr>
        <p:blipFill rotWithShape="1">
          <a:blip r:embed="rId3">
            <a:alphaModFix/>
          </a:blip>
          <a:srcRect b="0" l="0" r="0" t="0"/>
          <a:stretch/>
        </p:blipFill>
        <p:spPr>
          <a:xfrm>
            <a:off x="6833459" y="158372"/>
            <a:ext cx="2120492" cy="4826755"/>
          </a:xfrm>
          <a:prstGeom prst="rect">
            <a:avLst/>
          </a:prstGeom>
          <a:noFill/>
          <a:ln cap="flat" cmpd="sng" w="9525">
            <a:solidFill>
              <a:schemeClr val="dk1"/>
            </a:solidFill>
            <a:prstDash val="solid"/>
            <a:round/>
            <a:headEnd len="sm" w="sm" type="none"/>
            <a:tailEnd len="sm" w="sm" type="none"/>
          </a:ln>
        </p:spPr>
      </p:pic>
      <p:pic>
        <p:nvPicPr>
          <p:cNvPr descr="Screen Shot 2017-08-31 at 2.45.31 PM.png" id="300" name="Google Shape;300;p13"/>
          <p:cNvPicPr preferRelativeResize="0"/>
          <p:nvPr/>
        </p:nvPicPr>
        <p:blipFill rotWithShape="1">
          <a:blip r:embed="rId4">
            <a:alphaModFix/>
          </a:blip>
          <a:srcRect b="0" l="0" r="0" t="0"/>
          <a:stretch/>
        </p:blipFill>
        <p:spPr>
          <a:xfrm>
            <a:off x="434051" y="2367084"/>
            <a:ext cx="4023250" cy="2707357"/>
          </a:xfrm>
          <a:prstGeom prst="rect">
            <a:avLst/>
          </a:prstGeom>
          <a:noFill/>
          <a:ln cap="flat" cmpd="sng" w="9525">
            <a:solidFill>
              <a:srgbClr val="000000"/>
            </a:solidFill>
            <a:prstDash val="solid"/>
            <a:round/>
            <a:headEnd len="sm" w="sm" type="none"/>
            <a:tailEnd len="sm" w="sm" type="none"/>
          </a:ln>
        </p:spPr>
      </p:pic>
      <p:sp>
        <p:nvSpPr>
          <p:cNvPr id="301" name="Google Shape;301;p13"/>
          <p:cNvSpPr txBox="1"/>
          <p:nvPr/>
        </p:nvSpPr>
        <p:spPr>
          <a:xfrm>
            <a:off x="3870455" y="3720081"/>
            <a:ext cx="2761800" cy="484800"/>
          </a:xfrm>
          <a:prstGeom prst="rect">
            <a:avLst/>
          </a:prstGeom>
          <a:solidFill>
            <a:schemeClr val="lt1"/>
          </a:solidFill>
          <a:ln cap="flat" cmpd="sng" w="9525">
            <a:solidFill>
              <a:srgbClr val="031247"/>
            </a:solidFill>
            <a:prstDash val="solid"/>
            <a:round/>
            <a:headEnd len="sm" w="sm" type="none"/>
            <a:tailEnd len="sm" w="sm" type="none"/>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900"/>
              <a:buFont typeface="Arial"/>
              <a:buNone/>
            </a:pPr>
            <a:r>
              <a:rPr b="1" i="0" lang="en" sz="900" u="sng" cap="none" strike="noStrike">
                <a:solidFill>
                  <a:schemeClr val="dk1"/>
                </a:solidFill>
                <a:latin typeface="Calibri"/>
                <a:ea typeface="Calibri"/>
                <a:cs typeface="Calibri"/>
                <a:sym typeface="Calibri"/>
                <a:hlinkClick r:id="rId5">
                  <a:extLst>
                    <a:ext uri="{A12FA001-AC4F-418D-AE19-62706E023703}">
                      <ahyp:hlinkClr val="tx"/>
                    </a:ext>
                  </a:extLst>
                </a:hlinkClick>
              </a:rPr>
              <a:t>Pacific Northwest HAB Bulletins</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 sz="900" u="none" cap="none" strike="noStrike">
                <a:solidFill>
                  <a:schemeClr val="dk1"/>
                </a:solidFill>
                <a:latin typeface="Calibri"/>
                <a:ea typeface="Calibri"/>
                <a:cs typeface="Calibri"/>
                <a:sym typeface="Calibri"/>
              </a:rPr>
              <a:t>www.nanoos.org/products/habs/</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 sz="900" u="none" cap="none" strike="noStrike">
                <a:solidFill>
                  <a:schemeClr val="dk1"/>
                </a:solidFill>
                <a:latin typeface="Calibri"/>
                <a:ea typeface="Calibri"/>
                <a:cs typeface="Calibri"/>
                <a:sym typeface="Calibri"/>
              </a:rPr>
              <a:t>www.orhab.org</a:t>
            </a:r>
            <a:endParaRPr b="0" i="0" sz="900" u="none" cap="none" strike="noStrike">
              <a:solidFill>
                <a:schemeClr val="dk1"/>
              </a:solidFill>
              <a:latin typeface="Calibri"/>
              <a:ea typeface="Calibri"/>
              <a:cs typeface="Calibri"/>
              <a:sym typeface="Calibri"/>
            </a:endParaRPr>
          </a:p>
        </p:txBody>
      </p:sp>
      <p:sp>
        <p:nvSpPr>
          <p:cNvPr id="302" name="Google Shape;302;p13"/>
          <p:cNvSpPr txBox="1"/>
          <p:nvPr/>
        </p:nvSpPr>
        <p:spPr>
          <a:xfrm>
            <a:off x="3530296" y="1777490"/>
            <a:ext cx="2684400" cy="900300"/>
          </a:xfrm>
          <a:prstGeom prst="rect">
            <a:avLst/>
          </a:prstGeom>
          <a:solidFill>
            <a:schemeClr val="lt1"/>
          </a:solidFill>
          <a:ln cap="flat" cmpd="sng" w="9525">
            <a:solidFill>
              <a:srgbClr val="000000"/>
            </a:solidFill>
            <a:prstDash val="solid"/>
            <a:round/>
            <a:headEnd len="sm" w="sm" type="none"/>
            <a:tailEnd len="sm" w="sm" type="none"/>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900"/>
              <a:buFont typeface="Arial"/>
              <a:buNone/>
            </a:pPr>
            <a:r>
              <a:rPr b="0" i="1" lang="en" sz="900" u="none" cap="none" strike="noStrike">
                <a:solidFill>
                  <a:schemeClr val="dk1"/>
                </a:solidFill>
                <a:latin typeface="Calibri"/>
                <a:ea typeface="Calibri"/>
                <a:cs typeface="Calibri"/>
                <a:sym typeface="Calibri"/>
              </a:rPr>
              <a:t>Matt Hunter (ODFW) testimonial (May 2017</a:t>
            </a:r>
            <a:r>
              <a:rPr b="0" i="0" lang="en" sz="900" u="none" cap="none" strike="noStrike">
                <a:solidFill>
                  <a:schemeClr val="dk1"/>
                </a:solidFill>
                <a:latin typeface="Calibri"/>
                <a:ea typeface="Calibri"/>
                <a:cs typeface="Calibri"/>
                <a:sym typeface="Calibri"/>
              </a:rPr>
              <a:t>)</a:t>
            </a:r>
            <a:r>
              <a:rPr b="0" i="1" lang="en" sz="900" u="none" cap="none" strike="noStrike">
                <a:solidFill>
                  <a:schemeClr val="dk1"/>
                </a:solidFill>
                <a:latin typeface="Calibri"/>
                <a:ea typeface="Calibri"/>
                <a:cs typeface="Calibri"/>
                <a:sym typeface="Calibri"/>
              </a:rPr>
              <a:t> – “The Long Beach, Washington razor clam opening and increased bag limit was a boon for OR north coast economies as well.  Astoria businesses sold a lot of digging equipment.  A lot of people were hungry for clams”</a:t>
            </a:r>
            <a:endParaRPr b="0" i="0" sz="1100" u="none" cap="none" strike="noStrike">
              <a:solidFill>
                <a:srgbClr val="000000"/>
              </a:solidFill>
              <a:latin typeface="Arial"/>
              <a:ea typeface="Arial"/>
              <a:cs typeface="Arial"/>
              <a:sym typeface="Arial"/>
            </a:endParaRPr>
          </a:p>
        </p:txBody>
      </p:sp>
      <p:pic>
        <p:nvPicPr>
          <p:cNvPr id="303" name="Google Shape;303;p13"/>
          <p:cNvPicPr preferRelativeResize="0"/>
          <p:nvPr/>
        </p:nvPicPr>
        <p:blipFill rotWithShape="1">
          <a:blip r:embed="rId6">
            <a:alphaModFix/>
          </a:blip>
          <a:srcRect b="0" l="0" r="0" t="0"/>
          <a:stretch/>
        </p:blipFill>
        <p:spPr>
          <a:xfrm>
            <a:off x="1691144" y="3888866"/>
            <a:ext cx="1651047" cy="1100698"/>
          </a:xfrm>
          <a:prstGeom prst="rect">
            <a:avLst/>
          </a:prstGeom>
          <a:noFill/>
          <a:ln>
            <a:noFill/>
          </a:ln>
        </p:spPr>
      </p:pic>
      <p:sp>
        <p:nvSpPr>
          <p:cNvPr id="304" name="Google Shape;304;p13"/>
          <p:cNvSpPr/>
          <p:nvPr/>
        </p:nvSpPr>
        <p:spPr>
          <a:xfrm>
            <a:off x="3870455" y="663777"/>
            <a:ext cx="3428100" cy="669300"/>
          </a:xfrm>
          <a:prstGeom prst="rect">
            <a:avLst/>
          </a:prstGeom>
          <a:noFill/>
          <a:ln>
            <a:noFill/>
          </a:ln>
        </p:spPr>
        <p:txBody>
          <a:bodyPr anchorCtr="0" anchor="t" bIns="34275" lIns="68575" spcFirstLastPara="1" rIns="68575" wrap="square" tIns="34275">
            <a:noAutofit/>
          </a:bodyPr>
          <a:lstStyle/>
          <a:p>
            <a:pPr indent="0" lvl="0" marL="127000" marR="0" rtl="0" algn="l">
              <a:lnSpc>
                <a:spcPct val="100000"/>
              </a:lnSpc>
              <a:spcBef>
                <a:spcPts val="0"/>
              </a:spcBef>
              <a:spcAft>
                <a:spcPts val="0"/>
              </a:spcAft>
              <a:buClr>
                <a:srgbClr val="000000"/>
              </a:buClr>
              <a:buSzPts val="1100"/>
              <a:buFont typeface="Arial"/>
              <a:buNone/>
            </a:pPr>
            <a:r>
              <a:rPr b="0" i="0" lang="en" sz="1100" u="none" cap="none" strike="noStrike">
                <a:solidFill>
                  <a:srgbClr val="FFFF00"/>
                </a:solidFill>
                <a:latin typeface="Trebuchet MS"/>
                <a:ea typeface="Trebuchet MS"/>
                <a:cs typeface="Trebuchet MS"/>
                <a:sym typeface="Trebuchet MS"/>
              </a:rPr>
              <a:t>Facilitates management decisions:</a:t>
            </a:r>
            <a:endParaRPr b="0" i="0" sz="1100" u="none" cap="none" strike="noStrike">
              <a:solidFill>
                <a:srgbClr val="000000"/>
              </a:solidFill>
              <a:latin typeface="Arial"/>
              <a:ea typeface="Arial"/>
              <a:cs typeface="Arial"/>
              <a:sym typeface="Arial"/>
            </a:endParaRPr>
          </a:p>
          <a:p>
            <a:pPr indent="-165100" lvl="0" marL="292100" marR="0" rtl="0" algn="l">
              <a:lnSpc>
                <a:spcPct val="100000"/>
              </a:lnSpc>
              <a:spcBef>
                <a:spcPts val="500"/>
              </a:spcBef>
              <a:spcAft>
                <a:spcPts val="0"/>
              </a:spcAft>
              <a:buClr>
                <a:srgbClr val="000000"/>
              </a:buClr>
              <a:buSzPts val="1100"/>
              <a:buFont typeface="Arial"/>
              <a:buNone/>
            </a:pPr>
            <a:r>
              <a:rPr b="0" i="0" lang="en" sz="1100" u="none" cap="none" strike="noStrike">
                <a:solidFill>
                  <a:srgbClr val="FFFFFF"/>
                </a:solidFill>
                <a:latin typeface="Trebuchet MS"/>
                <a:ea typeface="Trebuchet MS"/>
                <a:cs typeface="Trebuchet MS"/>
                <a:sym typeface="Trebuchet MS"/>
              </a:rPr>
              <a:t>Selective harvest at safe locations</a:t>
            </a:r>
            <a:endParaRPr b="0" i="0" sz="1100" u="none" cap="none" strike="noStrike">
              <a:solidFill>
                <a:srgbClr val="000000"/>
              </a:solidFill>
              <a:latin typeface="Arial"/>
              <a:ea typeface="Arial"/>
              <a:cs typeface="Arial"/>
              <a:sym typeface="Arial"/>
            </a:endParaRPr>
          </a:p>
          <a:p>
            <a:pPr indent="-165100" lvl="0" marL="292100" marR="0" rtl="0" algn="l">
              <a:lnSpc>
                <a:spcPct val="100000"/>
              </a:lnSpc>
              <a:spcBef>
                <a:spcPts val="500"/>
              </a:spcBef>
              <a:spcAft>
                <a:spcPts val="0"/>
              </a:spcAft>
              <a:buClr>
                <a:srgbClr val="000000"/>
              </a:buClr>
              <a:buSzPts val="1100"/>
              <a:buFont typeface="Arial"/>
              <a:buNone/>
            </a:pPr>
            <a:r>
              <a:rPr b="0" i="0" lang="en" sz="1100" u="none" cap="none" strike="noStrike">
                <a:solidFill>
                  <a:srgbClr val="FFFFFF"/>
                </a:solidFill>
                <a:latin typeface="Trebuchet MS"/>
                <a:ea typeface="Trebuchet MS"/>
                <a:cs typeface="Trebuchet MS"/>
                <a:sym typeface="Trebuchet MS"/>
              </a:rPr>
              <a:t>Pre-emptive increase in harvest limit</a:t>
            </a:r>
            <a:endParaRPr b="0" i="0" sz="1100" u="none" cap="none" strike="noStrike">
              <a:solidFill>
                <a:schemeClr val="dk1"/>
              </a:solidFill>
              <a:latin typeface="Trebuchet MS"/>
              <a:ea typeface="Trebuchet MS"/>
              <a:cs typeface="Trebuchet MS"/>
              <a:sym typeface="Trebuchet MS"/>
            </a:endParaRPr>
          </a:p>
        </p:txBody>
      </p:sp>
      <p:sp>
        <p:nvSpPr>
          <p:cNvPr id="305" name="Google Shape;305;p13"/>
          <p:cNvSpPr txBox="1"/>
          <p:nvPr/>
        </p:nvSpPr>
        <p:spPr>
          <a:xfrm>
            <a:off x="368536" y="2096090"/>
            <a:ext cx="2473500" cy="500100"/>
          </a:xfrm>
          <a:prstGeom prst="rect">
            <a:avLst/>
          </a:prstGeom>
          <a:solidFill>
            <a:srgbClr val="002060"/>
          </a:solid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chemeClr val="lt1"/>
                </a:solidFill>
                <a:latin typeface="Calibri"/>
                <a:ea typeface="Calibri"/>
                <a:cs typeface="Calibri"/>
                <a:sym typeface="Calibri"/>
              </a:rPr>
              <a:t>Pacific Northwest HAB BULLETIN</a:t>
            </a:r>
            <a:endParaRPr b="0" i="0" sz="11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03"/>
                                        </p:tgtEl>
                                        <p:attrNameLst>
                                          <p:attrName>style.visibility</p:attrName>
                                        </p:attrNameLst>
                                      </p:cBhvr>
                                      <p:to>
                                        <p:strVal val="visible"/>
                                      </p:to>
                                    </p:set>
                                    <p:animEffect filter="fade" transition="in">
                                      <p:cBhvr>
                                        <p:cTn dur="5000"/>
                                        <p:tgtEl>
                                          <p:spTgt spid="30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9" name="Shape 309"/>
        <p:cNvGrpSpPr/>
        <p:nvPr/>
      </p:nvGrpSpPr>
      <p:grpSpPr>
        <a:xfrm>
          <a:off x="0" y="0"/>
          <a:ext cx="0" cy="0"/>
          <a:chOff x="0" y="0"/>
          <a:chExt cx="0" cy="0"/>
        </a:xfrm>
      </p:grpSpPr>
      <p:sp>
        <p:nvSpPr>
          <p:cNvPr id="310" name="Google Shape;310;p14"/>
          <p:cNvSpPr txBox="1"/>
          <p:nvPr>
            <p:ph type="title"/>
          </p:nvPr>
        </p:nvSpPr>
        <p:spPr>
          <a:xfrm>
            <a:off x="1143000" y="-14706"/>
            <a:ext cx="6858000" cy="778500"/>
          </a:xfrm>
          <a:prstGeom prst="rect">
            <a:avLst/>
          </a:prstGeom>
          <a:solidFill>
            <a:srgbClr val="002060"/>
          </a:solidFill>
          <a:ln>
            <a:noFill/>
          </a:ln>
        </p:spPr>
        <p:txBody>
          <a:bodyPr anchorCtr="0" anchor="ctr" bIns="33275" lIns="66550" spcFirstLastPara="1" rIns="66550" wrap="square" tIns="33275">
            <a:noAutofit/>
          </a:bodyPr>
          <a:lstStyle/>
          <a:p>
            <a:pPr indent="0" lvl="0" marL="0" rtl="0" algn="ctr">
              <a:lnSpc>
                <a:spcPct val="100000"/>
              </a:lnSpc>
              <a:spcBef>
                <a:spcPts val="0"/>
              </a:spcBef>
              <a:spcAft>
                <a:spcPts val="0"/>
              </a:spcAft>
              <a:buClr>
                <a:schemeClr val="lt1"/>
              </a:buClr>
              <a:buSzPts val="2400"/>
              <a:buFont typeface="Rockwell"/>
              <a:buNone/>
            </a:pPr>
            <a:r>
              <a:rPr lang="en" sz="2400">
                <a:solidFill>
                  <a:schemeClr val="lt1"/>
                </a:solidFill>
                <a:latin typeface="Rockwell"/>
                <a:ea typeface="Rockwell"/>
                <a:cs typeface="Rockwell"/>
                <a:sym typeface="Rockwell"/>
              </a:rPr>
              <a:t>Autonomous vehicle deployment for </a:t>
            </a:r>
            <a:br>
              <a:rPr lang="en" sz="2400">
                <a:solidFill>
                  <a:schemeClr val="lt1"/>
                </a:solidFill>
                <a:latin typeface="Rockwell"/>
                <a:ea typeface="Rockwell"/>
                <a:cs typeface="Rockwell"/>
                <a:sym typeface="Rockwell"/>
              </a:rPr>
            </a:br>
            <a:r>
              <a:rPr lang="en" sz="2400">
                <a:solidFill>
                  <a:schemeClr val="lt1"/>
                </a:solidFill>
                <a:latin typeface="Rockwell"/>
                <a:ea typeface="Rockwell"/>
                <a:cs typeface="Rockwell"/>
                <a:sym typeface="Rockwell"/>
              </a:rPr>
              <a:t>HAB sampling</a:t>
            </a:r>
            <a:endParaRPr sz="2400">
              <a:solidFill>
                <a:schemeClr val="lt1"/>
              </a:solidFill>
              <a:latin typeface="Rockwell"/>
              <a:ea typeface="Rockwell"/>
              <a:cs typeface="Rockwell"/>
              <a:sym typeface="Rockwell"/>
            </a:endParaRPr>
          </a:p>
        </p:txBody>
      </p:sp>
      <p:sp>
        <p:nvSpPr>
          <p:cNvPr id="311" name="Google Shape;311;p14"/>
          <p:cNvSpPr txBox="1"/>
          <p:nvPr/>
        </p:nvSpPr>
        <p:spPr>
          <a:xfrm>
            <a:off x="1483838" y="3198177"/>
            <a:ext cx="3579600" cy="1317300"/>
          </a:xfrm>
          <a:prstGeom prst="rect">
            <a:avLst/>
          </a:prstGeom>
          <a:noFill/>
          <a:ln>
            <a:noFill/>
          </a:ln>
        </p:spPr>
        <p:txBody>
          <a:bodyPr anchorCtr="0" anchor="t" bIns="66550" lIns="66550" spcFirstLastPara="1" rIns="66550" wrap="square" tIns="66550">
            <a:noAutofit/>
          </a:bodyPr>
          <a:lstStyle/>
          <a:p>
            <a:pPr indent="0" lvl="0" marL="0" marR="0" rtl="0" algn="l">
              <a:lnSpc>
                <a:spcPct val="100000"/>
              </a:lnSpc>
              <a:spcBef>
                <a:spcPts val="0"/>
              </a:spcBef>
              <a:spcAft>
                <a:spcPts val="0"/>
              </a:spcAft>
              <a:buClr>
                <a:srgbClr val="000000"/>
              </a:buClr>
              <a:buSzPts val="1300"/>
              <a:buFont typeface="Arial"/>
              <a:buNone/>
            </a:pPr>
            <a:r>
              <a:rPr b="0" i="0" lang="en" sz="1300" u="none" cap="none" strike="noStrike">
                <a:solidFill>
                  <a:schemeClr val="dk1"/>
                </a:solidFill>
                <a:latin typeface="Calibri"/>
                <a:ea typeface="Calibri"/>
                <a:cs typeface="Calibri"/>
                <a:sym typeface="Calibri"/>
              </a:rPr>
              <a:t>Joint NANOOS, ORHAB. and SeaSats project</a:t>
            </a:r>
            <a:endParaRPr b="0" i="0" sz="13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300"/>
              <a:buFont typeface="Arial"/>
              <a:buNone/>
            </a:pPr>
            <a:r>
              <a:t/>
            </a:r>
            <a:endParaRPr b="0" i="0" sz="13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300"/>
              <a:buFont typeface="Arial"/>
              <a:buNone/>
            </a:pPr>
            <a:r>
              <a:rPr b="0" i="0" lang="en" sz="1300" u="none" cap="none" strike="noStrike">
                <a:solidFill>
                  <a:schemeClr val="dk1"/>
                </a:solidFill>
                <a:latin typeface="Calibri"/>
                <a:ea typeface="Calibri"/>
                <a:cs typeface="Calibri"/>
                <a:sym typeface="Calibri"/>
              </a:rPr>
              <a:t>Collecting water samples and associated data</a:t>
            </a:r>
            <a:endParaRPr b="0" i="0" sz="13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300"/>
              <a:buFont typeface="Arial"/>
              <a:buNone/>
            </a:pPr>
            <a:r>
              <a:t/>
            </a:r>
            <a:endParaRPr b="0" i="0" sz="13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300"/>
              <a:buFont typeface="Arial"/>
              <a:buNone/>
            </a:pPr>
            <a:r>
              <a:rPr b="0" i="0" lang="en" sz="1300" u="none" cap="none" strike="noStrike">
                <a:solidFill>
                  <a:schemeClr val="dk1"/>
                </a:solidFill>
                <a:latin typeface="Calibri"/>
                <a:ea typeface="Calibri"/>
                <a:cs typeface="Calibri"/>
                <a:sym typeface="Calibri"/>
              </a:rPr>
              <a:t>Samples to be analyzed at ONRC and tribal labs.</a:t>
            </a:r>
            <a:endParaRPr b="0" i="0" sz="1300" u="none" cap="none" strike="noStrike">
              <a:solidFill>
                <a:schemeClr val="dk1"/>
              </a:solidFill>
              <a:latin typeface="Calibri"/>
              <a:ea typeface="Calibri"/>
              <a:cs typeface="Calibri"/>
              <a:sym typeface="Calibri"/>
            </a:endParaRPr>
          </a:p>
        </p:txBody>
      </p:sp>
      <p:sp>
        <p:nvSpPr>
          <p:cNvPr id="312" name="Google Shape;312;p14"/>
          <p:cNvSpPr txBox="1"/>
          <p:nvPr/>
        </p:nvSpPr>
        <p:spPr>
          <a:xfrm>
            <a:off x="5303816" y="1076857"/>
            <a:ext cx="1481400" cy="1614300"/>
          </a:xfrm>
          <a:prstGeom prst="rect">
            <a:avLst/>
          </a:prstGeom>
          <a:noFill/>
          <a:ln>
            <a:noFill/>
          </a:ln>
        </p:spPr>
        <p:txBody>
          <a:bodyPr anchorCtr="0" anchor="t" bIns="66550" lIns="66550" spcFirstLastPara="1" rIns="66550" wrap="square" tIns="66550">
            <a:noAutofit/>
          </a:bodyPr>
          <a:lstStyle/>
          <a:p>
            <a:pPr indent="0" lvl="0" marL="0" marR="0" rtl="0" algn="l">
              <a:lnSpc>
                <a:spcPct val="100000"/>
              </a:lnSpc>
              <a:spcBef>
                <a:spcPts val="0"/>
              </a:spcBef>
              <a:spcAft>
                <a:spcPts val="0"/>
              </a:spcAft>
              <a:buClr>
                <a:srgbClr val="000000"/>
              </a:buClr>
              <a:buSzPts val="1300"/>
              <a:buFont typeface="Arial"/>
              <a:buNone/>
            </a:pPr>
            <a:r>
              <a:rPr b="0" i="0" lang="en" sz="1300" u="none" cap="none" strike="noStrike">
                <a:solidFill>
                  <a:schemeClr val="dk1"/>
                </a:solidFill>
                <a:latin typeface="Calibri"/>
                <a:ea typeface="Calibri"/>
                <a:cs typeface="Calibri"/>
                <a:sym typeface="Calibri"/>
              </a:rPr>
              <a:t>AUV deployed as a platform for taking water samples for HAB organisms</a:t>
            </a:r>
            <a:endParaRPr b="0" i="0" sz="13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300"/>
              <a:buFont typeface="Arial"/>
              <a:buNone/>
            </a:pPr>
            <a:r>
              <a:t/>
            </a:r>
            <a:endParaRPr b="0" i="0" sz="1300" u="none" cap="none" strike="noStrike">
              <a:solidFill>
                <a:schemeClr val="dk1"/>
              </a:solidFill>
              <a:latin typeface="Calibri"/>
              <a:ea typeface="Calibri"/>
              <a:cs typeface="Calibri"/>
              <a:sym typeface="Calibri"/>
            </a:endParaRPr>
          </a:p>
        </p:txBody>
      </p:sp>
      <p:pic>
        <p:nvPicPr>
          <p:cNvPr id="313" name="Google Shape;313;p14"/>
          <p:cNvPicPr preferRelativeResize="0"/>
          <p:nvPr/>
        </p:nvPicPr>
        <p:blipFill rotWithShape="1">
          <a:blip r:embed="rId3">
            <a:alphaModFix/>
          </a:blip>
          <a:srcRect b="0" l="0" r="0" t="0"/>
          <a:stretch/>
        </p:blipFill>
        <p:spPr>
          <a:xfrm>
            <a:off x="2386299" y="4359923"/>
            <a:ext cx="621421" cy="696913"/>
          </a:xfrm>
          <a:prstGeom prst="rect">
            <a:avLst/>
          </a:prstGeom>
          <a:noFill/>
          <a:ln>
            <a:noFill/>
          </a:ln>
        </p:spPr>
      </p:pic>
      <p:pic>
        <p:nvPicPr>
          <p:cNvPr id="314" name="Google Shape;314;p14"/>
          <p:cNvPicPr preferRelativeResize="0"/>
          <p:nvPr/>
        </p:nvPicPr>
        <p:blipFill rotWithShape="1">
          <a:blip r:embed="rId4">
            <a:alphaModFix/>
          </a:blip>
          <a:srcRect b="0" l="0" r="0" t="0"/>
          <a:stretch/>
        </p:blipFill>
        <p:spPr>
          <a:xfrm>
            <a:off x="1367915" y="4388876"/>
            <a:ext cx="882071" cy="640552"/>
          </a:xfrm>
          <a:prstGeom prst="rect">
            <a:avLst/>
          </a:prstGeom>
          <a:noFill/>
          <a:ln>
            <a:noFill/>
          </a:ln>
        </p:spPr>
      </p:pic>
      <p:sp>
        <p:nvSpPr>
          <p:cNvPr id="315" name="Google Shape;315;p14"/>
          <p:cNvSpPr txBox="1"/>
          <p:nvPr/>
        </p:nvSpPr>
        <p:spPr>
          <a:xfrm>
            <a:off x="6110722" y="3206906"/>
            <a:ext cx="229200" cy="171900"/>
          </a:xfrm>
          <a:prstGeom prst="rect">
            <a:avLst/>
          </a:prstGeom>
          <a:noFill/>
          <a:ln>
            <a:noFill/>
          </a:ln>
        </p:spPr>
        <p:txBody>
          <a:bodyPr anchorCtr="0" anchor="t" bIns="66550" lIns="66550" spcFirstLastPara="1" rIns="66550" wrap="square" tIns="66550">
            <a:noAutofit/>
          </a:bodyPr>
          <a:lstStyle/>
          <a:p>
            <a:pPr indent="0" lvl="0" marL="0" marR="0" rtl="0" algn="l">
              <a:lnSpc>
                <a:spcPct val="100000"/>
              </a:lnSpc>
              <a:spcBef>
                <a:spcPts val="0"/>
              </a:spcBef>
              <a:spcAft>
                <a:spcPts val="0"/>
              </a:spcAft>
              <a:buClr>
                <a:srgbClr val="000000"/>
              </a:buClr>
              <a:buSzPts val="500"/>
              <a:buFont typeface="Arial"/>
              <a:buNone/>
            </a:pPr>
            <a:r>
              <a:rPr b="0" i="0" lang="en" sz="500" u="none" cap="none" strike="noStrike">
                <a:solidFill>
                  <a:srgbClr val="CC0000"/>
                </a:solidFill>
                <a:latin typeface="Calibri"/>
                <a:ea typeface="Calibri"/>
                <a:cs typeface="Calibri"/>
                <a:sym typeface="Calibri"/>
              </a:rPr>
              <a:t>X</a:t>
            </a:r>
            <a:endParaRPr b="0" i="0" sz="500" u="none" cap="none" strike="noStrike">
              <a:solidFill>
                <a:srgbClr val="CC0000"/>
              </a:solidFill>
              <a:latin typeface="Calibri"/>
              <a:ea typeface="Calibri"/>
              <a:cs typeface="Calibri"/>
              <a:sym typeface="Calibri"/>
            </a:endParaRPr>
          </a:p>
        </p:txBody>
      </p:sp>
      <p:pic>
        <p:nvPicPr>
          <p:cNvPr descr="A group of people posing for a photo&#10;&#10;Description automatically generated" id="316" name="Google Shape;316;p14"/>
          <p:cNvPicPr preferRelativeResize="0"/>
          <p:nvPr/>
        </p:nvPicPr>
        <p:blipFill rotWithShape="1">
          <a:blip r:embed="rId5">
            <a:alphaModFix/>
          </a:blip>
          <a:srcRect b="0" l="0" r="1106" t="20640"/>
          <a:stretch/>
        </p:blipFill>
        <p:spPr>
          <a:xfrm>
            <a:off x="1310993" y="899244"/>
            <a:ext cx="3849458" cy="2316970"/>
          </a:xfrm>
          <a:prstGeom prst="rect">
            <a:avLst/>
          </a:prstGeom>
          <a:noFill/>
          <a:ln>
            <a:noFill/>
          </a:ln>
        </p:spPr>
      </p:pic>
      <p:pic>
        <p:nvPicPr>
          <p:cNvPr descr="Screen Shot 2017-08-31 at 2.43.45 PM.png" id="317" name="Google Shape;317;p14"/>
          <p:cNvPicPr preferRelativeResize="0"/>
          <p:nvPr/>
        </p:nvPicPr>
        <p:blipFill rotWithShape="1">
          <a:blip r:embed="rId6">
            <a:alphaModFix/>
          </a:blip>
          <a:srcRect b="0" l="0" r="0" t="0"/>
          <a:stretch/>
        </p:blipFill>
        <p:spPr>
          <a:xfrm>
            <a:off x="7111770" y="854140"/>
            <a:ext cx="1778459" cy="4048207"/>
          </a:xfrm>
          <a:prstGeom prst="rect">
            <a:avLst/>
          </a:prstGeom>
          <a:noFill/>
          <a:ln cap="flat" cmpd="sng" w="9525">
            <a:solidFill>
              <a:schemeClr val="dk1"/>
            </a:solidFill>
            <a:prstDash val="solid"/>
            <a:round/>
            <a:headEnd len="sm" w="sm" type="none"/>
            <a:tailEnd len="sm" w="sm" type="none"/>
          </a:ln>
        </p:spPr>
      </p:pic>
      <p:pic>
        <p:nvPicPr>
          <p:cNvPr descr="A silhouette of a person with a paddle&#10;&#10;Description automatically generated" id="318" name="Google Shape;318;p14"/>
          <p:cNvPicPr preferRelativeResize="0"/>
          <p:nvPr/>
        </p:nvPicPr>
        <p:blipFill rotWithShape="1">
          <a:blip r:embed="rId7">
            <a:alphaModFix/>
          </a:blip>
          <a:srcRect b="0" l="0" r="0" t="0"/>
          <a:stretch/>
        </p:blipFill>
        <p:spPr>
          <a:xfrm>
            <a:off x="3235725" y="4456431"/>
            <a:ext cx="2125376" cy="479751"/>
          </a:xfrm>
          <a:prstGeom prst="rect">
            <a:avLst/>
          </a:prstGeom>
          <a:noFill/>
          <a:ln>
            <a:noFill/>
          </a:ln>
        </p:spPr>
      </p:pic>
      <p:pic>
        <p:nvPicPr>
          <p:cNvPr descr="images.jpg" id="319" name="Google Shape;319;p14"/>
          <p:cNvPicPr preferRelativeResize="0"/>
          <p:nvPr/>
        </p:nvPicPr>
        <p:blipFill rotWithShape="1">
          <a:blip r:embed="rId8">
            <a:alphaModFix/>
          </a:blip>
          <a:srcRect b="0" l="0" r="0" t="0"/>
          <a:stretch/>
        </p:blipFill>
        <p:spPr>
          <a:xfrm>
            <a:off x="388452" y="4288526"/>
            <a:ext cx="751458" cy="751458"/>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3" name="Shape 323"/>
        <p:cNvGrpSpPr/>
        <p:nvPr/>
      </p:nvGrpSpPr>
      <p:grpSpPr>
        <a:xfrm>
          <a:off x="0" y="0"/>
          <a:ext cx="0" cy="0"/>
          <a:chOff x="0" y="0"/>
          <a:chExt cx="0" cy="0"/>
        </a:xfrm>
      </p:grpSpPr>
      <p:sp>
        <p:nvSpPr>
          <p:cNvPr id="324" name="Google Shape;324;p15"/>
          <p:cNvSpPr txBox="1"/>
          <p:nvPr>
            <p:ph type="ctrTitle"/>
          </p:nvPr>
        </p:nvSpPr>
        <p:spPr>
          <a:xfrm>
            <a:off x="685800" y="841772"/>
            <a:ext cx="7772400" cy="1790700"/>
          </a:xfrm>
          <a:prstGeom prst="rect">
            <a:avLst/>
          </a:prstGeom>
          <a:noFill/>
          <a:ln>
            <a:noFill/>
          </a:ln>
        </p:spPr>
        <p:txBody>
          <a:bodyPr anchorCtr="0" anchor="b" bIns="34275" lIns="68575" spcFirstLastPara="1" rIns="68575" wrap="square" tIns="34275">
            <a:normAutofit/>
          </a:bodyPr>
          <a:lstStyle/>
          <a:p>
            <a:pPr indent="0" lvl="0" marL="0" rtl="0" algn="ctr">
              <a:lnSpc>
                <a:spcPct val="90000"/>
              </a:lnSpc>
              <a:spcBef>
                <a:spcPts val="0"/>
              </a:spcBef>
              <a:spcAft>
                <a:spcPts val="0"/>
              </a:spcAft>
              <a:buClr>
                <a:schemeClr val="dk1"/>
              </a:buClr>
              <a:buSzPts val="4500"/>
              <a:buFont typeface="Calibri"/>
              <a:buNone/>
            </a:pPr>
            <a:r>
              <a:t/>
            </a:r>
            <a:endParaRPr/>
          </a:p>
        </p:txBody>
      </p:sp>
      <p:sp>
        <p:nvSpPr>
          <p:cNvPr id="325" name="Google Shape;325;p15"/>
          <p:cNvSpPr txBox="1"/>
          <p:nvPr>
            <p:ph idx="1" type="subTitle"/>
          </p:nvPr>
        </p:nvSpPr>
        <p:spPr>
          <a:xfrm>
            <a:off x="1143000" y="2701529"/>
            <a:ext cx="6858000" cy="1241700"/>
          </a:xfrm>
          <a:prstGeom prst="rect">
            <a:avLst/>
          </a:prstGeom>
          <a:noFill/>
          <a:ln>
            <a:noFill/>
          </a:ln>
        </p:spPr>
        <p:txBody>
          <a:bodyPr anchorCtr="0" anchor="t" bIns="34275" lIns="68575" spcFirstLastPara="1" rIns="68575" wrap="square" tIns="34275">
            <a:normAutofit/>
          </a:bodyPr>
          <a:lstStyle/>
          <a:p>
            <a:pPr indent="0" lvl="0" marL="0" rtl="0" algn="ctr">
              <a:lnSpc>
                <a:spcPct val="90000"/>
              </a:lnSpc>
              <a:spcBef>
                <a:spcPts val="0"/>
              </a:spcBef>
              <a:spcAft>
                <a:spcPts val="0"/>
              </a:spcAft>
              <a:buClr>
                <a:schemeClr val="dk1"/>
              </a:buClr>
              <a:buSzPts val="1800"/>
              <a:buNone/>
            </a:pPr>
            <a:r>
              <a:t/>
            </a:r>
            <a:endParaRPr/>
          </a:p>
        </p:txBody>
      </p:sp>
      <p:pic>
        <p:nvPicPr>
          <p:cNvPr descr="Map&#10;&#10;Description automatically generated" id="326" name="Google Shape;326;p15"/>
          <p:cNvPicPr preferRelativeResize="0"/>
          <p:nvPr/>
        </p:nvPicPr>
        <p:blipFill rotWithShape="1">
          <a:blip r:embed="rId3">
            <a:alphaModFix/>
          </a:blip>
          <a:srcRect b="0" l="0" r="0" t="0"/>
          <a:stretch/>
        </p:blipFill>
        <p:spPr>
          <a:xfrm>
            <a:off x="1243853" y="60722"/>
            <a:ext cx="6656296" cy="5143501"/>
          </a:xfrm>
          <a:prstGeom prst="rect">
            <a:avLst/>
          </a:prstGeom>
          <a:noFill/>
          <a:ln>
            <a:noFill/>
          </a:ln>
        </p:spPr>
      </p:pic>
      <p:sp>
        <p:nvSpPr>
          <p:cNvPr id="327" name="Google Shape;327;p15"/>
          <p:cNvSpPr/>
          <p:nvPr/>
        </p:nvSpPr>
        <p:spPr>
          <a:xfrm>
            <a:off x="4113575" y="1587686"/>
            <a:ext cx="119400" cy="128400"/>
          </a:xfrm>
          <a:prstGeom prst="ellipse">
            <a:avLst/>
          </a:prstGeom>
          <a:solidFill>
            <a:srgbClr val="5D4125"/>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200"/>
              <a:buFont typeface="Arial"/>
              <a:buNone/>
            </a:pPr>
            <a:r>
              <a:t/>
            </a:r>
            <a:endParaRPr b="0" i="0" sz="1200" u="none" cap="none" strike="noStrike">
              <a:solidFill>
                <a:schemeClr val="lt1"/>
              </a:solidFill>
              <a:latin typeface="Calibri"/>
              <a:ea typeface="Calibri"/>
              <a:cs typeface="Calibri"/>
              <a:sym typeface="Calibri"/>
            </a:endParaRPr>
          </a:p>
        </p:txBody>
      </p:sp>
      <p:sp>
        <p:nvSpPr>
          <p:cNvPr id="328" name="Google Shape;328;p15"/>
          <p:cNvSpPr txBox="1"/>
          <p:nvPr/>
        </p:nvSpPr>
        <p:spPr>
          <a:xfrm>
            <a:off x="4227854" y="1523345"/>
            <a:ext cx="394200" cy="2538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chemeClr val="dk1"/>
                </a:solidFill>
                <a:latin typeface="Calibri"/>
                <a:ea typeface="Calibri"/>
                <a:cs typeface="Calibri"/>
                <a:sym typeface="Calibri"/>
              </a:rPr>
              <a:t>Hoh</a:t>
            </a:r>
            <a:endParaRPr b="0" i="0" sz="1100" u="none" cap="none" strike="noStrike">
              <a:solidFill>
                <a:srgbClr val="000000"/>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2" name="Shape 332"/>
        <p:cNvGrpSpPr/>
        <p:nvPr/>
      </p:nvGrpSpPr>
      <p:grpSpPr>
        <a:xfrm>
          <a:off x="0" y="0"/>
          <a:ext cx="0" cy="0"/>
          <a:chOff x="0" y="0"/>
          <a:chExt cx="0" cy="0"/>
        </a:xfrm>
      </p:grpSpPr>
      <p:sp>
        <p:nvSpPr>
          <p:cNvPr id="333" name="Google Shape;333;p16"/>
          <p:cNvSpPr txBox="1"/>
          <p:nvPr>
            <p:ph type="title"/>
          </p:nvPr>
        </p:nvSpPr>
        <p:spPr>
          <a:xfrm>
            <a:off x="311701" y="445027"/>
            <a:ext cx="8520600" cy="572700"/>
          </a:xfrm>
          <a:prstGeom prst="rect">
            <a:avLst/>
          </a:prstGeom>
          <a:noFill/>
          <a:ln>
            <a:noFill/>
          </a:ln>
        </p:spPr>
        <p:txBody>
          <a:bodyPr anchorCtr="0" anchor="t" bIns="68575" lIns="68575" spcFirstLastPara="1" rIns="68575" wrap="square" tIns="68575">
            <a:normAutofit/>
          </a:bodyPr>
          <a:lstStyle/>
          <a:p>
            <a:pPr indent="0" lvl="0" marL="0" marR="0" rtl="0" algn="l">
              <a:lnSpc>
                <a:spcPct val="100000"/>
              </a:lnSpc>
              <a:spcBef>
                <a:spcPts val="0"/>
              </a:spcBef>
              <a:spcAft>
                <a:spcPts val="0"/>
              </a:spcAft>
              <a:buClr>
                <a:schemeClr val="dk1"/>
              </a:buClr>
              <a:buSzPts val="2800"/>
              <a:buFont typeface="Arial"/>
              <a:buNone/>
            </a:pPr>
            <a:r>
              <a:t/>
            </a:r>
            <a:endParaRPr/>
          </a:p>
        </p:txBody>
      </p:sp>
      <p:sp>
        <p:nvSpPr>
          <p:cNvPr id="334" name="Google Shape;334;p16"/>
          <p:cNvSpPr txBox="1"/>
          <p:nvPr>
            <p:ph idx="1" type="body"/>
          </p:nvPr>
        </p:nvSpPr>
        <p:spPr>
          <a:xfrm>
            <a:off x="311701" y="1152475"/>
            <a:ext cx="8520600" cy="3416400"/>
          </a:xfrm>
          <a:prstGeom prst="rect">
            <a:avLst/>
          </a:prstGeom>
          <a:noFill/>
          <a:ln>
            <a:noFill/>
          </a:ln>
        </p:spPr>
        <p:txBody>
          <a:bodyPr anchorCtr="0" anchor="t" bIns="68575" lIns="68575" spcFirstLastPara="1" rIns="68575" wrap="square" tIns="68575">
            <a:normAutofit/>
          </a:bodyPr>
          <a:lstStyle/>
          <a:p>
            <a:pPr indent="0" lvl="0" marL="0" marR="0" rtl="0" algn="l">
              <a:lnSpc>
                <a:spcPct val="115000"/>
              </a:lnSpc>
              <a:spcBef>
                <a:spcPts val="0"/>
              </a:spcBef>
              <a:spcAft>
                <a:spcPts val="0"/>
              </a:spcAft>
              <a:buClr>
                <a:schemeClr val="dk2"/>
              </a:buClr>
              <a:buSzPts val="1800"/>
              <a:buFont typeface="Arial"/>
              <a:buNone/>
            </a:pPr>
            <a:r>
              <a:t/>
            </a:r>
            <a:endParaRPr/>
          </a:p>
        </p:txBody>
      </p:sp>
      <p:pic>
        <p:nvPicPr>
          <p:cNvPr id="335" name="Google Shape;335;p16"/>
          <p:cNvPicPr preferRelativeResize="0"/>
          <p:nvPr/>
        </p:nvPicPr>
        <p:blipFill rotWithShape="1">
          <a:blip r:embed="rId3">
            <a:alphaModFix/>
          </a:blip>
          <a:srcRect b="0" l="0" r="0" t="0"/>
          <a:stretch/>
        </p:blipFill>
        <p:spPr>
          <a:xfrm>
            <a:off x="1059511" y="2807"/>
            <a:ext cx="3476425" cy="5137885"/>
          </a:xfrm>
          <a:prstGeom prst="rect">
            <a:avLst/>
          </a:prstGeom>
          <a:noFill/>
          <a:ln>
            <a:noFill/>
          </a:ln>
        </p:spPr>
      </p:pic>
      <p:pic>
        <p:nvPicPr>
          <p:cNvPr id="336" name="Google Shape;336;p16"/>
          <p:cNvPicPr preferRelativeResize="0"/>
          <p:nvPr/>
        </p:nvPicPr>
        <p:blipFill rotWithShape="1">
          <a:blip r:embed="rId4">
            <a:alphaModFix/>
          </a:blip>
          <a:srcRect b="0" l="0" r="0" t="0"/>
          <a:stretch/>
        </p:blipFill>
        <p:spPr>
          <a:xfrm>
            <a:off x="5107938" y="2808"/>
            <a:ext cx="3469070" cy="5140693"/>
          </a:xfrm>
          <a:prstGeom prst="rect">
            <a:avLst/>
          </a:prstGeom>
          <a:noFill/>
          <a:ln>
            <a:noFill/>
          </a:ln>
        </p:spPr>
      </p:pic>
      <p:sp>
        <p:nvSpPr>
          <p:cNvPr id="337" name="Google Shape;337;p16"/>
          <p:cNvSpPr/>
          <p:nvPr/>
        </p:nvSpPr>
        <p:spPr>
          <a:xfrm>
            <a:off x="6099844" y="2140815"/>
            <a:ext cx="628200" cy="683100"/>
          </a:xfrm>
          <a:prstGeom prst="donut">
            <a:avLst>
              <a:gd fmla="val 2712" name="adj"/>
            </a:avLst>
          </a:prstGeom>
          <a:solidFill>
            <a:srgbClr val="FF0000"/>
          </a:solidFill>
          <a:ln cap="flat" cmpd="sng" w="25400">
            <a:solidFill>
              <a:srgbClr val="FF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Calibri"/>
              <a:ea typeface="Calibri"/>
              <a:cs typeface="Calibri"/>
              <a:sym typeface="Calibri"/>
            </a:endParaRPr>
          </a:p>
        </p:txBody>
      </p:sp>
      <p:sp>
        <p:nvSpPr>
          <p:cNvPr id="338" name="Google Shape;338;p16"/>
          <p:cNvSpPr/>
          <p:nvPr/>
        </p:nvSpPr>
        <p:spPr>
          <a:xfrm>
            <a:off x="2053972" y="2140815"/>
            <a:ext cx="628200" cy="683100"/>
          </a:xfrm>
          <a:prstGeom prst="donut">
            <a:avLst>
              <a:gd fmla="val 2712" name="adj"/>
            </a:avLst>
          </a:prstGeom>
          <a:solidFill>
            <a:srgbClr val="FF0000"/>
          </a:solidFill>
          <a:ln cap="flat" cmpd="sng" w="25400">
            <a:solidFill>
              <a:srgbClr val="FF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Calibri"/>
              <a:ea typeface="Calibri"/>
              <a:cs typeface="Calibri"/>
              <a:sym typeface="Calibri"/>
            </a:endParaRPr>
          </a:p>
        </p:txBody>
      </p:sp>
      <p:sp>
        <p:nvSpPr>
          <p:cNvPr id="339" name="Google Shape;339;p16"/>
          <p:cNvSpPr txBox="1"/>
          <p:nvPr/>
        </p:nvSpPr>
        <p:spPr>
          <a:xfrm>
            <a:off x="2713912" y="1844040"/>
            <a:ext cx="686700" cy="3924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2100"/>
              <a:buFont typeface="Arial"/>
              <a:buNone/>
            </a:pPr>
            <a:r>
              <a:rPr b="1" i="0" lang="en" sz="2100" u="none" cap="none" strike="noStrike">
                <a:solidFill>
                  <a:schemeClr val="dk1"/>
                </a:solidFill>
                <a:latin typeface="Calibri"/>
                <a:ea typeface="Calibri"/>
                <a:cs typeface="Calibri"/>
                <a:sym typeface="Calibri"/>
              </a:rPr>
              <a:t>1998</a:t>
            </a:r>
            <a:endParaRPr b="0" i="0" sz="1100" u="none" cap="none" strike="noStrike">
              <a:solidFill>
                <a:srgbClr val="000000"/>
              </a:solidFill>
              <a:latin typeface="Arial"/>
              <a:ea typeface="Arial"/>
              <a:cs typeface="Arial"/>
              <a:sym typeface="Arial"/>
            </a:endParaRPr>
          </a:p>
        </p:txBody>
      </p:sp>
      <p:sp>
        <p:nvSpPr>
          <p:cNvPr id="340" name="Google Shape;340;p16"/>
          <p:cNvSpPr txBox="1"/>
          <p:nvPr/>
        </p:nvSpPr>
        <p:spPr>
          <a:xfrm>
            <a:off x="7790611" y="1846684"/>
            <a:ext cx="686700" cy="3924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2100"/>
              <a:buFont typeface="Arial"/>
              <a:buNone/>
            </a:pPr>
            <a:r>
              <a:rPr b="1" i="0" lang="en" sz="2100" u="none" cap="none" strike="noStrike">
                <a:solidFill>
                  <a:schemeClr val="dk1"/>
                </a:solidFill>
                <a:latin typeface="Calibri"/>
                <a:ea typeface="Calibri"/>
                <a:cs typeface="Calibri"/>
                <a:sym typeface="Calibri"/>
              </a:rPr>
              <a:t>2015</a:t>
            </a:r>
            <a:endParaRPr b="0" i="0" sz="1100" u="none" cap="none" strike="noStrike">
              <a:solidFill>
                <a:srgbClr val="000000"/>
              </a:solidFill>
              <a:latin typeface="Arial"/>
              <a:ea typeface="Arial"/>
              <a:cs typeface="Arial"/>
              <a:sym typeface="Arial"/>
            </a:endParaRPr>
          </a:p>
        </p:txBody>
      </p:sp>
      <p:sp>
        <p:nvSpPr>
          <p:cNvPr id="341" name="Google Shape;341;p16"/>
          <p:cNvSpPr txBox="1"/>
          <p:nvPr/>
        </p:nvSpPr>
        <p:spPr>
          <a:xfrm>
            <a:off x="1714173" y="1130915"/>
            <a:ext cx="6033900" cy="500100"/>
          </a:xfrm>
          <a:prstGeom prst="rect">
            <a:avLst/>
          </a:prstGeom>
          <a:solidFill>
            <a:schemeClr val="lt1"/>
          </a:solidFill>
          <a:ln cap="flat" cmpd="sng" w="9525">
            <a:solidFill>
              <a:schemeClr val="dk1"/>
            </a:solidFill>
            <a:prstDash val="solid"/>
            <a:round/>
            <a:headEnd len="sm" w="sm" type="none"/>
            <a:tailEnd len="sm" w="sm" type="none"/>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Calibri"/>
                <a:ea typeface="Calibri"/>
                <a:cs typeface="Calibri"/>
                <a:sym typeface="Calibri"/>
              </a:rPr>
              <a:t>Evidence of the new domoic acid ”hotspot” site established in 2015 after “the Blob”</a:t>
            </a:r>
            <a:endParaRPr b="0" i="0" sz="1400" u="none" cap="none" strike="noStrike">
              <a:solidFill>
                <a:schemeClr val="dk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5" name="Shape 345"/>
        <p:cNvGrpSpPr/>
        <p:nvPr/>
      </p:nvGrpSpPr>
      <p:grpSpPr>
        <a:xfrm>
          <a:off x="0" y="0"/>
          <a:ext cx="0" cy="0"/>
          <a:chOff x="0" y="0"/>
          <a:chExt cx="0" cy="0"/>
        </a:xfrm>
      </p:grpSpPr>
      <p:sp>
        <p:nvSpPr>
          <p:cNvPr id="346" name="Google Shape;346;p17"/>
          <p:cNvSpPr txBox="1"/>
          <p:nvPr>
            <p:ph type="title"/>
          </p:nvPr>
        </p:nvSpPr>
        <p:spPr>
          <a:xfrm>
            <a:off x="311701" y="445027"/>
            <a:ext cx="8520600" cy="572700"/>
          </a:xfrm>
          <a:prstGeom prst="rect">
            <a:avLst/>
          </a:prstGeom>
          <a:noFill/>
          <a:ln>
            <a:noFill/>
          </a:ln>
        </p:spPr>
        <p:txBody>
          <a:bodyPr anchorCtr="0" anchor="t" bIns="68575" lIns="68575" spcFirstLastPara="1" rIns="68575" wrap="square" tIns="68575">
            <a:normAutofit/>
          </a:bodyPr>
          <a:lstStyle/>
          <a:p>
            <a:pPr indent="0" lvl="0" marL="0" marR="0" rtl="0" algn="l">
              <a:lnSpc>
                <a:spcPct val="100000"/>
              </a:lnSpc>
              <a:spcBef>
                <a:spcPts val="0"/>
              </a:spcBef>
              <a:spcAft>
                <a:spcPts val="0"/>
              </a:spcAft>
              <a:buClr>
                <a:schemeClr val="dk1"/>
              </a:buClr>
              <a:buSzPts val="2800"/>
              <a:buFont typeface="Arial"/>
              <a:buNone/>
            </a:pPr>
            <a:r>
              <a:t/>
            </a:r>
            <a:endParaRPr/>
          </a:p>
        </p:txBody>
      </p:sp>
      <p:sp>
        <p:nvSpPr>
          <p:cNvPr id="347" name="Google Shape;347;p17"/>
          <p:cNvSpPr txBox="1"/>
          <p:nvPr>
            <p:ph idx="1" type="body"/>
          </p:nvPr>
        </p:nvSpPr>
        <p:spPr>
          <a:xfrm>
            <a:off x="311701" y="1152475"/>
            <a:ext cx="8520600" cy="3416400"/>
          </a:xfrm>
          <a:prstGeom prst="rect">
            <a:avLst/>
          </a:prstGeom>
          <a:noFill/>
          <a:ln>
            <a:noFill/>
          </a:ln>
        </p:spPr>
        <p:txBody>
          <a:bodyPr anchorCtr="0" anchor="t" bIns="68575" lIns="68575" spcFirstLastPara="1" rIns="68575" wrap="square" tIns="68575">
            <a:normAutofit/>
          </a:bodyPr>
          <a:lstStyle/>
          <a:p>
            <a:pPr indent="0" lvl="0" marL="0" marR="0" rtl="0" algn="l">
              <a:lnSpc>
                <a:spcPct val="115000"/>
              </a:lnSpc>
              <a:spcBef>
                <a:spcPts val="0"/>
              </a:spcBef>
              <a:spcAft>
                <a:spcPts val="0"/>
              </a:spcAft>
              <a:buClr>
                <a:schemeClr val="dk2"/>
              </a:buClr>
              <a:buSzPts val="1800"/>
              <a:buFont typeface="Arial"/>
              <a:buNone/>
            </a:pPr>
            <a:r>
              <a:t/>
            </a:r>
            <a:endParaRPr/>
          </a:p>
        </p:txBody>
      </p:sp>
      <p:pic>
        <p:nvPicPr>
          <p:cNvPr descr="A map of the ocean&#10;&#10;Description automatically generated" id="348" name="Google Shape;348;p17"/>
          <p:cNvPicPr preferRelativeResize="0"/>
          <p:nvPr/>
        </p:nvPicPr>
        <p:blipFill rotWithShape="1">
          <a:blip r:embed="rId3">
            <a:alphaModFix/>
          </a:blip>
          <a:srcRect b="0" l="0" r="0" t="0"/>
          <a:stretch/>
        </p:blipFill>
        <p:spPr>
          <a:xfrm>
            <a:off x="881846" y="28898"/>
            <a:ext cx="6886227" cy="5114603"/>
          </a:xfrm>
          <a:prstGeom prst="rect">
            <a:avLst/>
          </a:prstGeom>
          <a:noFill/>
          <a:ln>
            <a:noFill/>
          </a:ln>
        </p:spPr>
      </p:pic>
      <p:sp>
        <p:nvSpPr>
          <p:cNvPr id="349" name="Google Shape;349;p17"/>
          <p:cNvSpPr txBox="1"/>
          <p:nvPr/>
        </p:nvSpPr>
        <p:spPr>
          <a:xfrm>
            <a:off x="4572000" y="1017726"/>
            <a:ext cx="3617100" cy="6234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800"/>
              <a:buFont typeface="Arial"/>
              <a:buNone/>
            </a:pPr>
            <a:r>
              <a:rPr b="1" i="0" lang="en" sz="1800" u="none" cap="none" strike="noStrike">
                <a:solidFill>
                  <a:schemeClr val="dk1"/>
                </a:solidFill>
                <a:latin typeface="Calibri"/>
                <a:ea typeface="Calibri"/>
                <a:cs typeface="Calibri"/>
                <a:sym typeface="Calibri"/>
              </a:rPr>
              <a:t>Neil Banas, Paul Udom, Hally Stone</a:t>
            </a:r>
            <a:endParaRPr b="0" i="0" sz="11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rPr b="1" i="0" lang="en" sz="1800" u="none" cap="none" strike="noStrike">
                <a:solidFill>
                  <a:schemeClr val="dk1"/>
                </a:solidFill>
                <a:latin typeface="Calibri"/>
                <a:ea typeface="Calibri"/>
                <a:cs typeface="Calibri"/>
                <a:sym typeface="Calibri"/>
              </a:rPr>
              <a:t>U. Strathclyde &amp; UW</a:t>
            </a:r>
            <a:endParaRPr b="0" i="0" sz="1100" u="none" cap="none" strike="noStrike">
              <a:solidFill>
                <a:srgbClr val="000000"/>
              </a:solidFill>
              <a:latin typeface="Arial"/>
              <a:ea typeface="Arial"/>
              <a:cs typeface="Arial"/>
              <a:sym typeface="Arial"/>
            </a:endParaRPr>
          </a:p>
        </p:txBody>
      </p:sp>
      <p:sp>
        <p:nvSpPr>
          <p:cNvPr id="350" name="Google Shape;350;p17"/>
          <p:cNvSpPr txBox="1"/>
          <p:nvPr/>
        </p:nvSpPr>
        <p:spPr>
          <a:xfrm>
            <a:off x="4955499" y="302017"/>
            <a:ext cx="3233400" cy="4848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2700"/>
              <a:buFont typeface="Arial"/>
              <a:buNone/>
            </a:pPr>
            <a:r>
              <a:rPr b="0" i="0" lang="en" sz="2700" u="none" cap="none" strike="noStrike">
                <a:solidFill>
                  <a:schemeClr val="dk1"/>
                </a:solidFill>
                <a:latin typeface="Calibri"/>
                <a:ea typeface="Calibri"/>
                <a:cs typeface="Calibri"/>
                <a:sym typeface="Calibri"/>
              </a:rPr>
              <a:t>Efforts to Model HABs</a:t>
            </a:r>
            <a:endParaRPr b="0" i="0" sz="1100" u="none" cap="none" strike="noStrike">
              <a:solidFill>
                <a:srgbClr val="000000"/>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4" name="Shape 354"/>
        <p:cNvGrpSpPr/>
        <p:nvPr/>
      </p:nvGrpSpPr>
      <p:grpSpPr>
        <a:xfrm>
          <a:off x="0" y="0"/>
          <a:ext cx="0" cy="0"/>
          <a:chOff x="0" y="0"/>
          <a:chExt cx="0" cy="0"/>
        </a:xfrm>
      </p:grpSpPr>
      <p:sp>
        <p:nvSpPr>
          <p:cNvPr id="355" name="Google Shape;355;p18"/>
          <p:cNvSpPr txBox="1"/>
          <p:nvPr>
            <p:ph type="title"/>
          </p:nvPr>
        </p:nvSpPr>
        <p:spPr>
          <a:xfrm>
            <a:off x="311701" y="445027"/>
            <a:ext cx="8520600" cy="572700"/>
          </a:xfrm>
          <a:prstGeom prst="rect">
            <a:avLst/>
          </a:prstGeom>
          <a:noFill/>
          <a:ln>
            <a:noFill/>
          </a:ln>
        </p:spPr>
        <p:txBody>
          <a:bodyPr anchorCtr="0" anchor="t" bIns="68575" lIns="68575" spcFirstLastPara="1" rIns="68575" wrap="square" tIns="68575">
            <a:normAutofit/>
          </a:bodyPr>
          <a:lstStyle/>
          <a:p>
            <a:pPr indent="0" lvl="0" marL="0" marR="0" rtl="0" algn="l">
              <a:lnSpc>
                <a:spcPct val="100000"/>
              </a:lnSpc>
              <a:spcBef>
                <a:spcPts val="0"/>
              </a:spcBef>
              <a:spcAft>
                <a:spcPts val="0"/>
              </a:spcAft>
              <a:buClr>
                <a:schemeClr val="dk1"/>
              </a:buClr>
              <a:buSzPts val="2800"/>
              <a:buFont typeface="Arial"/>
              <a:buNone/>
            </a:pPr>
            <a:r>
              <a:t/>
            </a:r>
            <a:endParaRPr/>
          </a:p>
        </p:txBody>
      </p:sp>
      <p:sp>
        <p:nvSpPr>
          <p:cNvPr id="356" name="Google Shape;356;p18"/>
          <p:cNvSpPr txBox="1"/>
          <p:nvPr>
            <p:ph idx="1" type="body"/>
          </p:nvPr>
        </p:nvSpPr>
        <p:spPr>
          <a:xfrm>
            <a:off x="311701" y="1152475"/>
            <a:ext cx="8520600" cy="3416400"/>
          </a:xfrm>
          <a:prstGeom prst="rect">
            <a:avLst/>
          </a:prstGeom>
          <a:noFill/>
          <a:ln>
            <a:noFill/>
          </a:ln>
        </p:spPr>
        <p:txBody>
          <a:bodyPr anchorCtr="0" anchor="t" bIns="68575" lIns="68575" spcFirstLastPara="1" rIns="68575" wrap="square" tIns="68575">
            <a:normAutofit/>
          </a:bodyPr>
          <a:lstStyle/>
          <a:p>
            <a:pPr indent="0" lvl="0" marL="0" marR="0" rtl="0" algn="l">
              <a:lnSpc>
                <a:spcPct val="115000"/>
              </a:lnSpc>
              <a:spcBef>
                <a:spcPts val="0"/>
              </a:spcBef>
              <a:spcAft>
                <a:spcPts val="0"/>
              </a:spcAft>
              <a:buClr>
                <a:schemeClr val="dk2"/>
              </a:buClr>
              <a:buSzPts val="1800"/>
              <a:buFont typeface="Arial"/>
              <a:buNone/>
            </a:pPr>
            <a:r>
              <a:t/>
            </a:r>
            <a:endParaRPr/>
          </a:p>
        </p:txBody>
      </p:sp>
      <p:pic>
        <p:nvPicPr>
          <p:cNvPr descr="A chart of different colors&#10;&#10;Description automatically generated with medium confidence" id="357" name="Google Shape;357;p18"/>
          <p:cNvPicPr preferRelativeResize="0"/>
          <p:nvPr/>
        </p:nvPicPr>
        <p:blipFill rotWithShape="1">
          <a:blip r:embed="rId3">
            <a:alphaModFix/>
          </a:blip>
          <a:srcRect b="0" l="0" r="0" t="0"/>
          <a:stretch/>
        </p:blipFill>
        <p:spPr>
          <a:xfrm>
            <a:off x="1123810" y="0"/>
            <a:ext cx="6048144" cy="4816551"/>
          </a:xfrm>
          <a:prstGeom prst="rect">
            <a:avLst/>
          </a:prstGeom>
          <a:noFill/>
          <a:ln>
            <a:noFill/>
          </a:ln>
        </p:spPr>
      </p:pic>
      <p:sp>
        <p:nvSpPr>
          <p:cNvPr id="358" name="Google Shape;358;p18"/>
          <p:cNvSpPr txBox="1"/>
          <p:nvPr/>
        </p:nvSpPr>
        <p:spPr>
          <a:xfrm>
            <a:off x="956930" y="4698473"/>
            <a:ext cx="5773200" cy="5001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Calibri"/>
                <a:ea typeface="Calibri"/>
                <a:cs typeface="Calibri"/>
                <a:sym typeface="Calibri"/>
              </a:rPr>
              <a:t>PN and pDA will accumulate offshore when chl is moderate/high by nitrate is low</a:t>
            </a:r>
            <a:endParaRPr b="0" i="0" sz="1100" u="none" cap="none" strike="noStrike">
              <a:solidFill>
                <a:srgbClr val="000000"/>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2" name="Shape 362"/>
        <p:cNvGrpSpPr/>
        <p:nvPr/>
      </p:nvGrpSpPr>
      <p:grpSpPr>
        <a:xfrm>
          <a:off x="0" y="0"/>
          <a:ext cx="0" cy="0"/>
          <a:chOff x="0" y="0"/>
          <a:chExt cx="0" cy="0"/>
        </a:xfrm>
      </p:grpSpPr>
      <p:sp>
        <p:nvSpPr>
          <p:cNvPr id="363" name="Google Shape;363;p19"/>
          <p:cNvSpPr txBox="1"/>
          <p:nvPr>
            <p:ph type="title"/>
          </p:nvPr>
        </p:nvSpPr>
        <p:spPr>
          <a:xfrm>
            <a:off x="311701" y="445027"/>
            <a:ext cx="8520600" cy="572700"/>
          </a:xfrm>
          <a:prstGeom prst="rect">
            <a:avLst/>
          </a:prstGeom>
          <a:noFill/>
          <a:ln>
            <a:noFill/>
          </a:ln>
        </p:spPr>
        <p:txBody>
          <a:bodyPr anchorCtr="0" anchor="t" bIns="68575" lIns="68575" spcFirstLastPara="1" rIns="68575" wrap="square" tIns="68575">
            <a:normAutofit/>
          </a:bodyPr>
          <a:lstStyle/>
          <a:p>
            <a:pPr indent="0" lvl="0" marL="0" marR="0" rtl="0" algn="l">
              <a:lnSpc>
                <a:spcPct val="100000"/>
              </a:lnSpc>
              <a:spcBef>
                <a:spcPts val="0"/>
              </a:spcBef>
              <a:spcAft>
                <a:spcPts val="0"/>
              </a:spcAft>
              <a:buClr>
                <a:schemeClr val="dk1"/>
              </a:buClr>
              <a:buSzPts val="2800"/>
              <a:buFont typeface="Arial"/>
              <a:buNone/>
            </a:pPr>
            <a:r>
              <a:rPr lang="en"/>
              <a:t>Modeling efforts for Multistressor project</a:t>
            </a:r>
            <a:endParaRPr/>
          </a:p>
        </p:txBody>
      </p:sp>
      <p:sp>
        <p:nvSpPr>
          <p:cNvPr id="364" name="Google Shape;364;p19"/>
          <p:cNvSpPr txBox="1"/>
          <p:nvPr>
            <p:ph idx="1" type="body"/>
          </p:nvPr>
        </p:nvSpPr>
        <p:spPr>
          <a:xfrm>
            <a:off x="311701" y="1152475"/>
            <a:ext cx="8520600" cy="3416400"/>
          </a:xfrm>
          <a:prstGeom prst="rect">
            <a:avLst/>
          </a:prstGeom>
          <a:noFill/>
          <a:ln>
            <a:noFill/>
          </a:ln>
        </p:spPr>
        <p:txBody>
          <a:bodyPr anchorCtr="0" anchor="t" bIns="68575" lIns="68575" spcFirstLastPara="1" rIns="68575" wrap="square" tIns="68575">
            <a:normAutofit/>
          </a:bodyPr>
          <a:lstStyle/>
          <a:p>
            <a:pPr indent="0" lvl="0" marL="0" marR="0" rtl="0" algn="l">
              <a:lnSpc>
                <a:spcPct val="115000"/>
              </a:lnSpc>
              <a:spcBef>
                <a:spcPts val="0"/>
              </a:spcBef>
              <a:spcAft>
                <a:spcPts val="0"/>
              </a:spcAft>
              <a:buClr>
                <a:schemeClr val="dk2"/>
              </a:buClr>
              <a:buSzPts val="1700"/>
              <a:buFont typeface="Arial"/>
              <a:buNone/>
            </a:pPr>
            <a:r>
              <a:rPr lang="en"/>
              <a:t>Bringing all the puzzle pieces together</a:t>
            </a:r>
            <a:endParaRPr/>
          </a:p>
        </p:txBody>
      </p:sp>
      <p:pic>
        <p:nvPicPr>
          <p:cNvPr descr="A group of puzzle pieces&#10;&#10;Description automatically generated" id="365" name="Google Shape;365;p19"/>
          <p:cNvPicPr preferRelativeResize="0"/>
          <p:nvPr/>
        </p:nvPicPr>
        <p:blipFill rotWithShape="1">
          <a:blip r:embed="rId3">
            <a:alphaModFix/>
          </a:blip>
          <a:srcRect b="0" l="0" r="0" t="0"/>
          <a:stretch/>
        </p:blipFill>
        <p:spPr>
          <a:xfrm>
            <a:off x="3192980" y="1748108"/>
            <a:ext cx="3441737" cy="3166838"/>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 name="Shape 149"/>
        <p:cNvGrpSpPr/>
        <p:nvPr/>
      </p:nvGrpSpPr>
      <p:grpSpPr>
        <a:xfrm>
          <a:off x="0" y="0"/>
          <a:ext cx="0" cy="0"/>
          <a:chOff x="0" y="0"/>
          <a:chExt cx="0" cy="0"/>
        </a:xfrm>
      </p:grpSpPr>
      <p:pic>
        <p:nvPicPr>
          <p:cNvPr id="150" name="Google Shape;150;p2"/>
          <p:cNvPicPr preferRelativeResize="0"/>
          <p:nvPr/>
        </p:nvPicPr>
        <p:blipFill rotWithShape="1">
          <a:blip r:embed="rId3">
            <a:alphaModFix/>
          </a:blip>
          <a:srcRect b="0" l="0" r="0" t="0"/>
          <a:stretch/>
        </p:blipFill>
        <p:spPr>
          <a:xfrm>
            <a:off x="0" y="-216900"/>
            <a:ext cx="9144003" cy="6858002"/>
          </a:xfrm>
          <a:prstGeom prst="rect">
            <a:avLst/>
          </a:prstGeom>
          <a:noFill/>
          <a:ln>
            <a:noFill/>
          </a:ln>
        </p:spPr>
      </p:pic>
      <p:sp>
        <p:nvSpPr>
          <p:cNvPr id="151" name="Google Shape;151;p2"/>
          <p:cNvSpPr txBox="1"/>
          <p:nvPr/>
        </p:nvSpPr>
        <p:spPr>
          <a:xfrm>
            <a:off x="995200" y="2331825"/>
            <a:ext cx="7680600" cy="2571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000"/>
              <a:buFont typeface="Arial"/>
              <a:buNone/>
            </a:pPr>
            <a:r>
              <a:rPr b="0" i="0" lang="en" sz="3000" u="none" cap="none" strike="noStrike">
                <a:solidFill>
                  <a:schemeClr val="dk1"/>
                </a:solidFill>
                <a:latin typeface="Arial"/>
                <a:ea typeface="Arial"/>
                <a:cs typeface="Arial"/>
                <a:sym typeface="Arial"/>
              </a:rPr>
              <a:t>Today: Update on what do we know about ocean acidification and hypoxia exposure in our region through time</a:t>
            </a:r>
            <a:endParaRPr b="0" i="0" sz="2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200"/>
              <a:buFont typeface="Arial"/>
              <a:buNone/>
            </a:pPr>
            <a:r>
              <a:t/>
            </a:r>
            <a:endParaRPr b="0" i="0" sz="2200" u="none" cap="none" strike="noStrike">
              <a:solidFill>
                <a:schemeClr val="dk1"/>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9" name="Shape 369"/>
        <p:cNvGrpSpPr/>
        <p:nvPr/>
      </p:nvGrpSpPr>
      <p:grpSpPr>
        <a:xfrm>
          <a:off x="0" y="0"/>
          <a:ext cx="0" cy="0"/>
          <a:chOff x="0" y="0"/>
          <a:chExt cx="0" cy="0"/>
        </a:xfrm>
      </p:grpSpPr>
      <p:sp>
        <p:nvSpPr>
          <p:cNvPr id="370" name="Google Shape;370;p20"/>
          <p:cNvSpPr/>
          <p:nvPr/>
        </p:nvSpPr>
        <p:spPr>
          <a:xfrm>
            <a:off x="1143000" y="4095751"/>
            <a:ext cx="752400" cy="1175700"/>
          </a:xfrm>
          <a:prstGeom prst="rect">
            <a:avLst/>
          </a:prstGeom>
          <a:solidFill>
            <a:schemeClr val="l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371" name="Google Shape;371;p20"/>
          <p:cNvSpPr txBox="1"/>
          <p:nvPr>
            <p:ph idx="12" type="sldNum"/>
          </p:nvPr>
        </p:nvSpPr>
        <p:spPr>
          <a:xfrm>
            <a:off x="3028950" y="4767264"/>
            <a:ext cx="3086100" cy="273900"/>
          </a:xfrm>
          <a:prstGeom prst="rect">
            <a:avLst/>
          </a:prstGeom>
          <a:no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SzPts val="900"/>
              <a:buNone/>
            </a:pPr>
            <a:fld id="{00000000-1234-1234-1234-123412341234}" type="slidenum">
              <a:rPr lang="en" sz="900">
                <a:solidFill>
                  <a:srgbClr val="888888"/>
                </a:solidFill>
                <a:latin typeface="Calibri"/>
                <a:ea typeface="Calibri"/>
                <a:cs typeface="Calibri"/>
                <a:sym typeface="Calibri"/>
              </a:rPr>
              <a:t>‹#›</a:t>
            </a:fld>
            <a:endParaRPr sz="900">
              <a:solidFill>
                <a:srgbClr val="888888"/>
              </a:solidFill>
              <a:latin typeface="Calibri"/>
              <a:ea typeface="Calibri"/>
              <a:cs typeface="Calibri"/>
              <a:sym typeface="Calibri"/>
            </a:endParaRPr>
          </a:p>
        </p:txBody>
      </p:sp>
      <p:pic>
        <p:nvPicPr>
          <p:cNvPr descr="C:\Users\AXK4303\Desktop\Untitled4.png" id="372" name="Google Shape;372;p20"/>
          <p:cNvPicPr preferRelativeResize="0"/>
          <p:nvPr/>
        </p:nvPicPr>
        <p:blipFill rotWithShape="1">
          <a:blip r:embed="rId3">
            <a:alphaModFix/>
          </a:blip>
          <a:srcRect b="0" l="0" r="0" t="0"/>
          <a:stretch/>
        </p:blipFill>
        <p:spPr>
          <a:xfrm>
            <a:off x="1238250" y="127964"/>
            <a:ext cx="6136105" cy="5143500"/>
          </a:xfrm>
          <a:prstGeom prst="rect">
            <a:avLst/>
          </a:prstGeom>
          <a:noFill/>
          <a:ln cap="flat" cmpd="sng" w="9525">
            <a:solidFill>
              <a:schemeClr val="dk1"/>
            </a:solidFill>
            <a:prstDash val="solid"/>
            <a:round/>
            <a:headEnd len="sm" w="sm" type="none"/>
            <a:tailEnd len="sm" w="sm" type="none"/>
          </a:ln>
        </p:spPr>
      </p:pic>
      <p:pic>
        <p:nvPicPr>
          <p:cNvPr descr="C:\Users\AXK4303\Desktop\Untitled5.png" id="373" name="Google Shape;373;p20"/>
          <p:cNvPicPr preferRelativeResize="0"/>
          <p:nvPr/>
        </p:nvPicPr>
        <p:blipFill rotWithShape="1">
          <a:blip r:embed="rId4">
            <a:alphaModFix/>
          </a:blip>
          <a:srcRect b="0" l="0" r="0" t="0"/>
          <a:stretch/>
        </p:blipFill>
        <p:spPr>
          <a:xfrm>
            <a:off x="3363991" y="1104122"/>
            <a:ext cx="4637010" cy="4262593"/>
          </a:xfrm>
          <a:prstGeom prst="rect">
            <a:avLst/>
          </a:prstGeom>
          <a:noFill/>
          <a:ln cap="flat" cmpd="sng" w="19050">
            <a:solidFill>
              <a:schemeClr val="dk1"/>
            </a:solidFill>
            <a:prstDash val="solid"/>
            <a:round/>
            <a:headEnd len="sm" w="sm" type="none"/>
            <a:tailEnd len="sm" w="sm" type="none"/>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7" name="Shape 377"/>
        <p:cNvGrpSpPr/>
        <p:nvPr/>
      </p:nvGrpSpPr>
      <p:grpSpPr>
        <a:xfrm>
          <a:off x="0" y="0"/>
          <a:ext cx="0" cy="0"/>
          <a:chOff x="0" y="0"/>
          <a:chExt cx="0" cy="0"/>
        </a:xfrm>
      </p:grpSpPr>
      <p:pic>
        <p:nvPicPr>
          <p:cNvPr id="378" name="Google Shape;378;p21"/>
          <p:cNvPicPr preferRelativeResize="0"/>
          <p:nvPr/>
        </p:nvPicPr>
        <p:blipFill rotWithShape="1">
          <a:blip r:embed="rId3">
            <a:alphaModFix/>
          </a:blip>
          <a:srcRect b="0" l="0" r="0" t="0"/>
          <a:stretch/>
        </p:blipFill>
        <p:spPr>
          <a:xfrm>
            <a:off x="290456" y="990123"/>
            <a:ext cx="8544300" cy="3721800"/>
          </a:xfrm>
          <a:prstGeom prst="rect">
            <a:avLst/>
          </a:prstGeom>
          <a:noFill/>
          <a:ln>
            <a:noFill/>
          </a:ln>
        </p:spPr>
      </p:pic>
      <p:sp>
        <p:nvSpPr>
          <p:cNvPr id="379" name="Google Shape;379;p21"/>
          <p:cNvSpPr txBox="1"/>
          <p:nvPr>
            <p:ph idx="1" type="body"/>
          </p:nvPr>
        </p:nvSpPr>
        <p:spPr>
          <a:xfrm>
            <a:off x="0" y="414554"/>
            <a:ext cx="9144000" cy="361500"/>
          </a:xfrm>
          <a:prstGeom prst="rect">
            <a:avLst/>
          </a:prstGeom>
          <a:noFill/>
          <a:ln>
            <a:noFill/>
          </a:ln>
        </p:spPr>
        <p:txBody>
          <a:bodyPr anchorCtr="0" anchor="t" bIns="34275" lIns="68575" spcFirstLastPara="1" rIns="68575" wrap="square" tIns="34275">
            <a:noAutofit/>
          </a:bodyPr>
          <a:lstStyle/>
          <a:p>
            <a:pPr indent="0" lvl="0" marL="0" rtl="0" algn="ctr">
              <a:lnSpc>
                <a:spcPct val="90000"/>
              </a:lnSpc>
              <a:spcBef>
                <a:spcPts val="0"/>
              </a:spcBef>
              <a:spcAft>
                <a:spcPts val="0"/>
              </a:spcAft>
              <a:buClr>
                <a:srgbClr val="002060"/>
              </a:buClr>
              <a:buSzPts val="2700"/>
              <a:buNone/>
            </a:pPr>
            <a:r>
              <a:rPr b="1" lang="en" sz="2700">
                <a:solidFill>
                  <a:srgbClr val="002060"/>
                </a:solidFill>
              </a:rPr>
              <a:t>Long Beach Peninsula ASP/Domoic Acid</a:t>
            </a:r>
            <a:endParaRPr/>
          </a:p>
        </p:txBody>
      </p:sp>
      <p:sp>
        <p:nvSpPr>
          <p:cNvPr id="380" name="Google Shape;380;p21"/>
          <p:cNvSpPr/>
          <p:nvPr/>
        </p:nvSpPr>
        <p:spPr>
          <a:xfrm>
            <a:off x="2091978" y="1056695"/>
            <a:ext cx="320400" cy="3030000"/>
          </a:xfrm>
          <a:prstGeom prst="rect">
            <a:avLst/>
          </a:prstGeom>
          <a:noFill/>
          <a:ln cap="flat" cmpd="sng" w="12700">
            <a:solidFill>
              <a:srgbClr val="262626"/>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cxnSp>
        <p:nvCxnSpPr>
          <p:cNvPr id="381" name="Google Shape;381;p21"/>
          <p:cNvCxnSpPr/>
          <p:nvPr/>
        </p:nvCxnSpPr>
        <p:spPr>
          <a:xfrm>
            <a:off x="863301" y="3033656"/>
            <a:ext cx="7575900" cy="0"/>
          </a:xfrm>
          <a:prstGeom prst="straightConnector1">
            <a:avLst/>
          </a:prstGeom>
          <a:noFill/>
          <a:ln cap="flat" cmpd="sng" w="9525">
            <a:solidFill>
              <a:srgbClr val="C55A11"/>
            </a:solidFill>
            <a:prstDash val="solid"/>
            <a:miter lim="800000"/>
            <a:headEnd len="sm" w="sm" type="none"/>
            <a:tailEnd len="sm" w="sm" type="none"/>
          </a:ln>
        </p:spPr>
      </p:cxnSp>
      <p:sp>
        <p:nvSpPr>
          <p:cNvPr id="382" name="Google Shape;382;p21"/>
          <p:cNvSpPr/>
          <p:nvPr/>
        </p:nvSpPr>
        <p:spPr>
          <a:xfrm>
            <a:off x="7321538" y="2691020"/>
            <a:ext cx="520800" cy="1395600"/>
          </a:xfrm>
          <a:prstGeom prst="rect">
            <a:avLst/>
          </a:prstGeom>
          <a:noFill/>
          <a:ln cap="flat" cmpd="sng" w="12700">
            <a:solidFill>
              <a:srgbClr val="262626"/>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6" name="Shape 386"/>
        <p:cNvGrpSpPr/>
        <p:nvPr/>
      </p:nvGrpSpPr>
      <p:grpSpPr>
        <a:xfrm>
          <a:off x="0" y="0"/>
          <a:ext cx="0" cy="0"/>
          <a:chOff x="0" y="0"/>
          <a:chExt cx="0" cy="0"/>
        </a:xfrm>
      </p:grpSpPr>
      <p:sp>
        <p:nvSpPr>
          <p:cNvPr id="387" name="Google Shape;387;p22"/>
          <p:cNvSpPr txBox="1"/>
          <p:nvPr>
            <p:ph idx="1" type="body"/>
          </p:nvPr>
        </p:nvSpPr>
        <p:spPr>
          <a:xfrm>
            <a:off x="-195935" y="0"/>
            <a:ext cx="9144000" cy="1053000"/>
          </a:xfrm>
          <a:prstGeom prst="rect">
            <a:avLst/>
          </a:prstGeom>
          <a:noFill/>
          <a:ln>
            <a:noFill/>
          </a:ln>
        </p:spPr>
        <p:txBody>
          <a:bodyPr anchorCtr="0" anchor="t" bIns="34275" lIns="68575" spcFirstLastPara="1" rIns="68575" wrap="square" tIns="34275">
            <a:noAutofit/>
          </a:bodyPr>
          <a:lstStyle/>
          <a:p>
            <a:pPr indent="0" lvl="0" marL="0" rtl="0" algn="ctr">
              <a:lnSpc>
                <a:spcPct val="90000"/>
              </a:lnSpc>
              <a:spcBef>
                <a:spcPts val="0"/>
              </a:spcBef>
              <a:spcAft>
                <a:spcPts val="0"/>
              </a:spcAft>
              <a:buClr>
                <a:srgbClr val="002060"/>
              </a:buClr>
              <a:buSzPts val="2700"/>
              <a:buNone/>
            </a:pPr>
            <a:r>
              <a:rPr b="1" lang="en" sz="2700">
                <a:solidFill>
                  <a:srgbClr val="002060"/>
                </a:solidFill>
              </a:rPr>
              <a:t>Crab Bill </a:t>
            </a:r>
            <a:endParaRPr/>
          </a:p>
          <a:p>
            <a:pPr indent="0" lvl="0" marL="0" rtl="0" algn="ctr">
              <a:lnSpc>
                <a:spcPct val="90000"/>
              </a:lnSpc>
              <a:spcBef>
                <a:spcPts val="800"/>
              </a:spcBef>
              <a:spcAft>
                <a:spcPts val="0"/>
              </a:spcAft>
              <a:buClr>
                <a:srgbClr val="002060"/>
              </a:buClr>
              <a:buSzPts val="2700"/>
              <a:buNone/>
            </a:pPr>
            <a:r>
              <a:rPr b="1" lang="en" sz="2700">
                <a:solidFill>
                  <a:srgbClr val="002060"/>
                </a:solidFill>
              </a:rPr>
              <a:t> HB 1010 - 2023-24</a:t>
            </a:r>
            <a:endParaRPr/>
          </a:p>
        </p:txBody>
      </p:sp>
      <p:pic>
        <p:nvPicPr>
          <p:cNvPr id="388" name="Google Shape;388;p22"/>
          <p:cNvPicPr preferRelativeResize="0"/>
          <p:nvPr/>
        </p:nvPicPr>
        <p:blipFill rotWithShape="1">
          <a:blip r:embed="rId3">
            <a:alphaModFix/>
          </a:blip>
          <a:srcRect b="0" l="0" r="0" t="0"/>
          <a:stretch/>
        </p:blipFill>
        <p:spPr>
          <a:xfrm>
            <a:off x="976745" y="1052945"/>
            <a:ext cx="7301347" cy="4090558"/>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3" name="Shape 393"/>
        <p:cNvGrpSpPr/>
        <p:nvPr/>
      </p:nvGrpSpPr>
      <p:grpSpPr>
        <a:xfrm>
          <a:off x="0" y="0"/>
          <a:ext cx="0" cy="0"/>
          <a:chOff x="0" y="0"/>
          <a:chExt cx="0" cy="0"/>
        </a:xfrm>
      </p:grpSpPr>
      <p:sp>
        <p:nvSpPr>
          <p:cNvPr id="394" name="Google Shape;394;p23"/>
          <p:cNvSpPr txBox="1"/>
          <p:nvPr>
            <p:ph idx="1" type="body"/>
          </p:nvPr>
        </p:nvSpPr>
        <p:spPr>
          <a:xfrm>
            <a:off x="454715" y="1334022"/>
            <a:ext cx="7587000" cy="3588600"/>
          </a:xfrm>
          <a:prstGeom prst="rect">
            <a:avLst/>
          </a:prstGeom>
          <a:noFill/>
          <a:ln>
            <a:noFill/>
          </a:ln>
        </p:spPr>
        <p:txBody>
          <a:bodyPr anchorCtr="0" anchor="ctr" bIns="34275" lIns="68575" spcFirstLastPara="1" rIns="68575" wrap="square" tIns="34275">
            <a:normAutofit lnSpcReduction="20000"/>
          </a:bodyPr>
          <a:lstStyle/>
          <a:p>
            <a:pPr indent="0" lvl="1" marL="0" rtl="0" algn="l">
              <a:lnSpc>
                <a:spcPct val="110000"/>
              </a:lnSpc>
              <a:spcBef>
                <a:spcPts val="0"/>
              </a:spcBef>
              <a:spcAft>
                <a:spcPts val="0"/>
              </a:spcAft>
              <a:buClr>
                <a:schemeClr val="dk1"/>
              </a:buClr>
              <a:buSzPts val="2100"/>
              <a:buNone/>
            </a:pPr>
            <a:r>
              <a:rPr b="1" lang="en" sz="2100">
                <a:latin typeface="Calibri"/>
                <a:ea typeface="Calibri"/>
                <a:cs typeface="Calibri"/>
                <a:sym typeface="Calibri"/>
              </a:rPr>
              <a:t>Would give WA State control of Dungeness crab</a:t>
            </a:r>
            <a:endParaRPr/>
          </a:p>
          <a:p>
            <a:pPr indent="-431800" lvl="1" marL="431800" rtl="0" algn="l">
              <a:lnSpc>
                <a:spcPct val="110000"/>
              </a:lnSpc>
              <a:spcBef>
                <a:spcPts val="800"/>
              </a:spcBef>
              <a:spcAft>
                <a:spcPts val="0"/>
              </a:spcAft>
              <a:buClr>
                <a:schemeClr val="dk1"/>
              </a:buClr>
              <a:buSzPts val="2000"/>
              <a:buChar char="•"/>
            </a:pPr>
            <a:r>
              <a:rPr lang="en" sz="2000">
                <a:latin typeface="Calibri"/>
                <a:ea typeface="Calibri"/>
                <a:cs typeface="Calibri"/>
                <a:sym typeface="Calibri"/>
              </a:rPr>
              <a:t>Give CLEAR thresholds for:</a:t>
            </a:r>
            <a:endParaRPr/>
          </a:p>
          <a:p>
            <a:pPr indent="-431800" lvl="2" marL="774700" rtl="0" algn="l">
              <a:lnSpc>
                <a:spcPct val="110000"/>
              </a:lnSpc>
              <a:spcBef>
                <a:spcPts val="800"/>
              </a:spcBef>
              <a:spcAft>
                <a:spcPts val="0"/>
              </a:spcAft>
              <a:buClr>
                <a:schemeClr val="dk1"/>
              </a:buClr>
              <a:buSzPts val="1800"/>
              <a:buChar char="•"/>
            </a:pPr>
            <a:r>
              <a:rPr lang="en" sz="1800">
                <a:latin typeface="Calibri"/>
                <a:ea typeface="Calibri"/>
                <a:cs typeface="Calibri"/>
                <a:sym typeface="Calibri"/>
              </a:rPr>
              <a:t>Closure</a:t>
            </a:r>
            <a:endParaRPr/>
          </a:p>
          <a:p>
            <a:pPr indent="-431800" lvl="3" marL="774700" rtl="0" algn="l">
              <a:lnSpc>
                <a:spcPct val="110000"/>
              </a:lnSpc>
              <a:spcBef>
                <a:spcPts val="800"/>
              </a:spcBef>
              <a:spcAft>
                <a:spcPts val="0"/>
              </a:spcAft>
              <a:buClr>
                <a:schemeClr val="dk1"/>
              </a:buClr>
              <a:buSzPts val="1800"/>
              <a:buChar char="•"/>
            </a:pPr>
            <a:r>
              <a:rPr lang="en" sz="1800">
                <a:latin typeface="Calibri"/>
                <a:ea typeface="Calibri"/>
                <a:cs typeface="Calibri"/>
                <a:sym typeface="Calibri"/>
              </a:rPr>
              <a:t>Opening</a:t>
            </a:r>
            <a:endParaRPr/>
          </a:p>
          <a:p>
            <a:pPr indent="-431800" lvl="3" marL="774700" rtl="0" algn="l">
              <a:lnSpc>
                <a:spcPct val="110000"/>
              </a:lnSpc>
              <a:spcBef>
                <a:spcPts val="800"/>
              </a:spcBef>
              <a:spcAft>
                <a:spcPts val="0"/>
              </a:spcAft>
              <a:buClr>
                <a:schemeClr val="dk1"/>
              </a:buClr>
              <a:buSzPts val="1800"/>
              <a:buChar char="•"/>
            </a:pPr>
            <a:r>
              <a:rPr lang="en" sz="1800">
                <a:latin typeface="Calibri"/>
                <a:ea typeface="Calibri"/>
                <a:cs typeface="Calibri"/>
                <a:sym typeface="Calibri"/>
              </a:rPr>
              <a:t>Opening with restriction (i.e. evisceration)</a:t>
            </a:r>
            <a:endParaRPr/>
          </a:p>
          <a:p>
            <a:pPr indent="-431800" lvl="3" marL="774700" rtl="0" algn="l">
              <a:lnSpc>
                <a:spcPct val="110000"/>
              </a:lnSpc>
              <a:spcBef>
                <a:spcPts val="800"/>
              </a:spcBef>
              <a:spcAft>
                <a:spcPts val="0"/>
              </a:spcAft>
              <a:buClr>
                <a:schemeClr val="dk1"/>
              </a:buClr>
              <a:buSzPts val="1800"/>
              <a:buChar char="•"/>
            </a:pPr>
            <a:r>
              <a:rPr lang="en" sz="1800">
                <a:latin typeface="Calibri"/>
                <a:ea typeface="Calibri"/>
                <a:cs typeface="Calibri"/>
                <a:sym typeface="Calibri"/>
              </a:rPr>
              <a:t>Harvest, recall, and tracing of crab  </a:t>
            </a:r>
            <a:endParaRPr/>
          </a:p>
          <a:p>
            <a:pPr indent="-431800" lvl="0" marL="431800" rtl="0" algn="l">
              <a:lnSpc>
                <a:spcPct val="110000"/>
              </a:lnSpc>
              <a:spcBef>
                <a:spcPts val="800"/>
              </a:spcBef>
              <a:spcAft>
                <a:spcPts val="0"/>
              </a:spcAft>
              <a:buClr>
                <a:schemeClr val="dk1"/>
              </a:buClr>
              <a:buSzPts val="2000"/>
              <a:buChar char="•"/>
            </a:pPr>
            <a:r>
              <a:rPr lang="en" sz="2000">
                <a:latin typeface="Calibri"/>
                <a:ea typeface="Calibri"/>
                <a:cs typeface="Calibri"/>
                <a:sym typeface="Calibri"/>
              </a:rPr>
              <a:t>Already existing rule for molluscan bivalves. DOH can structure similarly, but not exactly the same  </a:t>
            </a:r>
            <a:endParaRPr/>
          </a:p>
          <a:p>
            <a:pPr indent="-431800" lvl="1" marL="431800" rtl="0" algn="l">
              <a:lnSpc>
                <a:spcPct val="110000"/>
              </a:lnSpc>
              <a:spcBef>
                <a:spcPts val="800"/>
              </a:spcBef>
              <a:spcAft>
                <a:spcPts val="0"/>
              </a:spcAft>
              <a:buClr>
                <a:schemeClr val="dk1"/>
              </a:buClr>
              <a:buSzPts val="2000"/>
              <a:buChar char="•"/>
            </a:pPr>
            <a:r>
              <a:rPr lang="en" sz="2000">
                <a:latin typeface="Calibri"/>
                <a:ea typeface="Calibri"/>
                <a:cs typeface="Calibri"/>
                <a:sym typeface="Calibri"/>
              </a:rPr>
              <a:t>Rulemaking would involve Stakeholder and Tribal input </a:t>
            </a:r>
            <a:endParaRPr/>
          </a:p>
          <a:p>
            <a:pPr indent="-76200" lvl="0" marL="177800" rtl="0" algn="l">
              <a:lnSpc>
                <a:spcPct val="90000"/>
              </a:lnSpc>
              <a:spcBef>
                <a:spcPts val="800"/>
              </a:spcBef>
              <a:spcAft>
                <a:spcPts val="0"/>
              </a:spcAft>
              <a:buClr>
                <a:schemeClr val="dk1"/>
              </a:buClr>
              <a:buSzPts val="1500"/>
              <a:buNone/>
            </a:pPr>
            <a:r>
              <a:t/>
            </a:r>
            <a:endParaRPr sz="1500"/>
          </a:p>
        </p:txBody>
      </p:sp>
      <p:sp>
        <p:nvSpPr>
          <p:cNvPr id="395" name="Google Shape;395;p23"/>
          <p:cNvSpPr txBox="1"/>
          <p:nvPr>
            <p:ph type="title"/>
          </p:nvPr>
        </p:nvSpPr>
        <p:spPr>
          <a:xfrm>
            <a:off x="628650" y="273845"/>
            <a:ext cx="7886700" cy="994200"/>
          </a:xfrm>
          <a:prstGeom prst="rect">
            <a:avLst/>
          </a:prstGeom>
          <a:noFill/>
          <a:ln>
            <a:noFill/>
          </a:ln>
        </p:spPr>
        <p:txBody>
          <a:bodyPr anchorCtr="0" anchor="ctr" bIns="34275" lIns="68575" spcFirstLastPara="1" rIns="68575" wrap="square" tIns="34275">
            <a:normAutofit/>
          </a:bodyPr>
          <a:lstStyle/>
          <a:p>
            <a:pPr indent="0" lvl="0" marL="0" rtl="0" algn="ctr">
              <a:lnSpc>
                <a:spcPct val="90000"/>
              </a:lnSpc>
              <a:spcBef>
                <a:spcPts val="0"/>
              </a:spcBef>
              <a:spcAft>
                <a:spcPts val="0"/>
              </a:spcAft>
              <a:buClr>
                <a:srgbClr val="002060"/>
              </a:buClr>
              <a:buSzPts val="3300"/>
              <a:buFont typeface="Calibri"/>
              <a:buNone/>
            </a:pPr>
            <a:r>
              <a:rPr b="1" lang="en">
                <a:solidFill>
                  <a:srgbClr val="002060"/>
                </a:solidFill>
              </a:rPr>
              <a:t>Crab Bill</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2060"/>
        </a:solidFill>
      </p:bgPr>
    </p:bg>
    <p:spTree>
      <p:nvGrpSpPr>
        <p:cNvPr id="399" name="Shape 399"/>
        <p:cNvGrpSpPr/>
        <p:nvPr/>
      </p:nvGrpSpPr>
      <p:grpSpPr>
        <a:xfrm>
          <a:off x="0" y="0"/>
          <a:ext cx="0" cy="0"/>
          <a:chOff x="0" y="0"/>
          <a:chExt cx="0" cy="0"/>
        </a:xfrm>
      </p:grpSpPr>
      <p:pic>
        <p:nvPicPr>
          <p:cNvPr descr="ritatraining" id="400" name="Google Shape;400;p24"/>
          <p:cNvPicPr preferRelativeResize="0"/>
          <p:nvPr/>
        </p:nvPicPr>
        <p:blipFill rotWithShape="1">
          <a:blip r:embed="rId3">
            <a:alphaModFix/>
          </a:blip>
          <a:srcRect b="0" l="0" r="0" t="0"/>
          <a:stretch/>
        </p:blipFill>
        <p:spPr>
          <a:xfrm>
            <a:off x="101002" y="411963"/>
            <a:ext cx="2568685" cy="1926516"/>
          </a:xfrm>
          <a:prstGeom prst="rect">
            <a:avLst/>
          </a:prstGeom>
          <a:noFill/>
          <a:ln>
            <a:noFill/>
          </a:ln>
        </p:spPr>
      </p:pic>
      <p:sp>
        <p:nvSpPr>
          <p:cNvPr id="401" name="Google Shape;401;p24"/>
          <p:cNvSpPr txBox="1"/>
          <p:nvPr/>
        </p:nvSpPr>
        <p:spPr>
          <a:xfrm>
            <a:off x="2643760" y="-37022"/>
            <a:ext cx="4821600" cy="897900"/>
          </a:xfrm>
          <a:prstGeom prst="rect">
            <a:avLst/>
          </a:prstGeom>
          <a:noFill/>
          <a:ln>
            <a:noFill/>
          </a:ln>
        </p:spPr>
        <p:txBody>
          <a:bodyPr anchorCtr="0" anchor="t" bIns="45675" lIns="91400" spcFirstLastPara="1" rIns="91400" wrap="square" tIns="45675">
            <a:noAutofit/>
          </a:bodyPr>
          <a:lstStyle/>
          <a:p>
            <a:pPr indent="0" lvl="0" marL="0" marR="0" rtl="0" algn="l">
              <a:lnSpc>
                <a:spcPct val="100000"/>
              </a:lnSpc>
              <a:spcBef>
                <a:spcPts val="0"/>
              </a:spcBef>
              <a:spcAft>
                <a:spcPts val="0"/>
              </a:spcAft>
              <a:buClr>
                <a:schemeClr val="accent1"/>
              </a:buClr>
              <a:buSzPts val="800"/>
              <a:buFont typeface="Arial Narrow"/>
              <a:buNone/>
            </a:pPr>
            <a:r>
              <a:rPr b="1" i="0" lang="en" sz="3200" u="none" cap="none" strike="noStrike">
                <a:solidFill>
                  <a:schemeClr val="lt1"/>
                </a:solidFill>
                <a:latin typeface="Arial Narrow"/>
                <a:ea typeface="Arial Narrow"/>
                <a:cs typeface="Arial Narrow"/>
                <a:sym typeface="Arial Narrow"/>
              </a:rPr>
              <a:t>Acknowledgements</a:t>
            </a:r>
            <a:endParaRPr b="0" i="0" sz="1100" u="none" cap="none" strike="noStrike">
              <a:solidFill>
                <a:srgbClr val="000000"/>
              </a:solidFill>
              <a:latin typeface="Arial"/>
              <a:ea typeface="Arial"/>
              <a:cs typeface="Arial"/>
              <a:sym typeface="Arial"/>
            </a:endParaRPr>
          </a:p>
        </p:txBody>
      </p:sp>
      <p:pic>
        <p:nvPicPr>
          <p:cNvPr descr="clam42.JPG" id="402" name="Google Shape;402;p24"/>
          <p:cNvPicPr preferRelativeResize="0"/>
          <p:nvPr/>
        </p:nvPicPr>
        <p:blipFill rotWithShape="1">
          <a:blip r:embed="rId4">
            <a:alphaModFix/>
          </a:blip>
          <a:srcRect b="0" l="0" r="0" t="0"/>
          <a:stretch/>
        </p:blipFill>
        <p:spPr>
          <a:xfrm>
            <a:off x="6106791" y="373910"/>
            <a:ext cx="2427447" cy="1820235"/>
          </a:xfrm>
          <a:prstGeom prst="rect">
            <a:avLst/>
          </a:prstGeom>
          <a:noFill/>
          <a:ln>
            <a:noFill/>
          </a:ln>
        </p:spPr>
      </p:pic>
      <p:pic>
        <p:nvPicPr>
          <p:cNvPr id="403" name="Google Shape;403;p24"/>
          <p:cNvPicPr preferRelativeResize="0"/>
          <p:nvPr/>
        </p:nvPicPr>
        <p:blipFill rotWithShape="1">
          <a:blip r:embed="rId5">
            <a:alphaModFix/>
          </a:blip>
          <a:srcRect b="0" l="0" r="0" t="0"/>
          <a:stretch/>
        </p:blipFill>
        <p:spPr>
          <a:xfrm>
            <a:off x="3229711" y="2859172"/>
            <a:ext cx="2609830" cy="1957373"/>
          </a:xfrm>
          <a:prstGeom prst="rect">
            <a:avLst/>
          </a:prstGeom>
          <a:noFill/>
          <a:ln>
            <a:noFill/>
          </a:ln>
        </p:spPr>
      </p:pic>
      <p:pic>
        <p:nvPicPr>
          <p:cNvPr descr="A silhouette of a person with a paddle&#10;&#10;Description automatically generated" id="404" name="Google Shape;404;p24"/>
          <p:cNvPicPr preferRelativeResize="0"/>
          <p:nvPr/>
        </p:nvPicPr>
        <p:blipFill rotWithShape="1">
          <a:blip r:embed="rId6">
            <a:alphaModFix/>
          </a:blip>
          <a:srcRect b="0" l="0" r="0" t="0"/>
          <a:stretch/>
        </p:blipFill>
        <p:spPr>
          <a:xfrm>
            <a:off x="1748739" y="1954271"/>
            <a:ext cx="5571778" cy="1257690"/>
          </a:xfrm>
          <a:prstGeom prst="rect">
            <a:avLst/>
          </a:prstGeom>
          <a:noFill/>
          <a:ln>
            <a:noFill/>
          </a:ln>
        </p:spPr>
      </p:pic>
      <p:sp>
        <p:nvSpPr>
          <p:cNvPr id="405" name="Google Shape;405;p24"/>
          <p:cNvSpPr txBox="1"/>
          <p:nvPr/>
        </p:nvSpPr>
        <p:spPr>
          <a:xfrm>
            <a:off x="6564707" y="4132160"/>
            <a:ext cx="1511400" cy="9003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800"/>
              <a:buFont typeface="Arial"/>
              <a:buNone/>
            </a:pPr>
            <a:r>
              <a:rPr b="0" i="0" lang="en" sz="1800" u="none" cap="none" strike="noStrike">
                <a:solidFill>
                  <a:schemeClr val="lt1"/>
                </a:solidFill>
                <a:latin typeface="Calibri"/>
                <a:ea typeface="Calibri"/>
                <a:cs typeface="Calibri"/>
                <a:sym typeface="Calibri"/>
              </a:rPr>
              <a:t>Vera Trainer</a:t>
            </a:r>
            <a:endParaRPr b="0" i="0" sz="11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rPr b="0" i="0" lang="en" sz="1800" u="none" cap="none" strike="noStrike">
                <a:solidFill>
                  <a:schemeClr val="lt1"/>
                </a:solidFill>
                <a:latin typeface="Calibri"/>
                <a:ea typeface="Calibri"/>
                <a:cs typeface="Calibri"/>
                <a:sym typeface="Calibri"/>
              </a:rPr>
              <a:t>verat@uw.edu</a:t>
            </a:r>
            <a:endParaRPr b="0" i="0" sz="1800" u="none" cap="none" strike="noStrike">
              <a:solidFill>
                <a:schemeClr val="lt1"/>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9" name="Shape 409"/>
        <p:cNvGrpSpPr/>
        <p:nvPr/>
      </p:nvGrpSpPr>
      <p:grpSpPr>
        <a:xfrm>
          <a:off x="0" y="0"/>
          <a:ext cx="0" cy="0"/>
          <a:chOff x="0" y="0"/>
          <a:chExt cx="0" cy="0"/>
        </a:xfrm>
      </p:grpSpPr>
      <p:pic>
        <p:nvPicPr>
          <p:cNvPr id="410" name="Google Shape;410;p25"/>
          <p:cNvPicPr preferRelativeResize="0"/>
          <p:nvPr/>
        </p:nvPicPr>
        <p:blipFill rotWithShape="1">
          <a:blip r:embed="rId3">
            <a:alphaModFix amt="14000"/>
          </a:blip>
          <a:srcRect b="0" l="0" r="0" t="0"/>
          <a:stretch/>
        </p:blipFill>
        <p:spPr>
          <a:xfrm>
            <a:off x="63500" y="-219075"/>
            <a:ext cx="9144003" cy="6858002"/>
          </a:xfrm>
          <a:prstGeom prst="rect">
            <a:avLst/>
          </a:prstGeom>
          <a:noFill/>
          <a:ln>
            <a:noFill/>
          </a:ln>
        </p:spPr>
      </p:pic>
      <p:sp>
        <p:nvSpPr>
          <p:cNvPr id="411" name="Google Shape;411;p25"/>
          <p:cNvSpPr txBox="1"/>
          <p:nvPr>
            <p:ph type="title"/>
          </p:nvPr>
        </p:nvSpPr>
        <p:spPr>
          <a:xfrm>
            <a:off x="542925" y="-55275"/>
            <a:ext cx="7886700" cy="8304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2700"/>
              <a:buFont typeface="Calibri"/>
              <a:buNone/>
            </a:pPr>
            <a:r>
              <a:rPr lang="en" sz="3000"/>
              <a:t>Project Component/Objective:</a:t>
            </a:r>
            <a:endParaRPr sz="3000"/>
          </a:p>
        </p:txBody>
      </p:sp>
      <p:sp>
        <p:nvSpPr>
          <p:cNvPr id="412" name="Google Shape;412;p25"/>
          <p:cNvSpPr txBox="1"/>
          <p:nvPr/>
        </p:nvSpPr>
        <p:spPr>
          <a:xfrm>
            <a:off x="542925" y="544447"/>
            <a:ext cx="7448700" cy="10389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2100"/>
              <a:buFont typeface="Arial"/>
              <a:buNone/>
            </a:pPr>
            <a:r>
              <a:rPr b="1" i="0" lang="en" sz="2100" u="none" cap="none" strike="noStrike">
                <a:solidFill>
                  <a:schemeClr val="dk1"/>
                </a:solidFill>
                <a:latin typeface="Calibri"/>
                <a:ea typeface="Calibri"/>
                <a:cs typeface="Calibri"/>
                <a:sym typeface="Calibri"/>
              </a:rPr>
              <a:t>Objective 1</a:t>
            </a:r>
            <a:r>
              <a:rPr b="0" i="0" lang="en" sz="2100" u="none" cap="none" strike="noStrike">
                <a:solidFill>
                  <a:schemeClr val="dk1"/>
                </a:solidFill>
                <a:latin typeface="Calibri"/>
                <a:ea typeface="Calibri"/>
                <a:cs typeface="Calibri"/>
                <a:sym typeface="Calibri"/>
              </a:rPr>
              <a:t>: Construct a comprehensive synthesis of multi-stressor exposure in the nCCE</a:t>
            </a:r>
            <a:endParaRPr b="0" i="0" sz="21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100"/>
              <a:buFont typeface="Arial"/>
              <a:buNone/>
            </a:pPr>
            <a:r>
              <a:t/>
            </a:r>
            <a:endParaRPr b="0" i="0" sz="2100" u="none" cap="none" strike="noStrike">
              <a:solidFill>
                <a:schemeClr val="dk1"/>
              </a:solidFill>
              <a:latin typeface="Calibri"/>
              <a:ea typeface="Calibri"/>
              <a:cs typeface="Calibri"/>
              <a:sym typeface="Calibri"/>
            </a:endParaRPr>
          </a:p>
        </p:txBody>
      </p:sp>
      <p:pic>
        <p:nvPicPr>
          <p:cNvPr descr="Brendan Carter, Ph.D." id="413" name="Google Shape;413;p25"/>
          <p:cNvPicPr preferRelativeResize="0"/>
          <p:nvPr/>
        </p:nvPicPr>
        <p:blipFill rotWithShape="1">
          <a:blip r:embed="rId4">
            <a:alphaModFix/>
          </a:blip>
          <a:srcRect b="0" l="0" r="0" t="0"/>
          <a:stretch/>
        </p:blipFill>
        <p:spPr>
          <a:xfrm>
            <a:off x="5056932" y="3568708"/>
            <a:ext cx="934800" cy="934800"/>
          </a:xfrm>
          <a:prstGeom prst="ellipse">
            <a:avLst/>
          </a:prstGeom>
          <a:noFill/>
          <a:ln>
            <a:noFill/>
          </a:ln>
        </p:spPr>
      </p:pic>
      <p:pic>
        <p:nvPicPr>
          <p:cNvPr descr="NOAA Research Employee of the Month, Nov 2011" id="414" name="Google Shape;414;p25"/>
          <p:cNvPicPr preferRelativeResize="0"/>
          <p:nvPr/>
        </p:nvPicPr>
        <p:blipFill rotWithShape="1">
          <a:blip r:embed="rId5">
            <a:alphaModFix/>
          </a:blip>
          <a:srcRect b="19283" l="0" r="0" t="0"/>
          <a:stretch/>
        </p:blipFill>
        <p:spPr>
          <a:xfrm>
            <a:off x="7241625" y="3568700"/>
            <a:ext cx="934800" cy="1005900"/>
          </a:xfrm>
          <a:prstGeom prst="ellipse">
            <a:avLst/>
          </a:prstGeom>
          <a:noFill/>
          <a:ln>
            <a:noFill/>
          </a:ln>
        </p:spPr>
      </p:pic>
      <p:pic>
        <p:nvPicPr>
          <p:cNvPr descr="Dr. Richard Feely selected as a AAAS Fellow | NOAA Pacific Marine  Environmental Laboratory (PMEL)" id="415" name="Google Shape;415;p25"/>
          <p:cNvPicPr preferRelativeResize="0"/>
          <p:nvPr/>
        </p:nvPicPr>
        <p:blipFill rotWithShape="1">
          <a:blip r:embed="rId6">
            <a:alphaModFix/>
          </a:blip>
          <a:srcRect b="0" l="0" r="0" t="0"/>
          <a:stretch/>
        </p:blipFill>
        <p:spPr>
          <a:xfrm>
            <a:off x="6142569" y="3563700"/>
            <a:ext cx="934800" cy="1066800"/>
          </a:xfrm>
          <a:prstGeom prst="ellipse">
            <a:avLst/>
          </a:prstGeom>
          <a:noFill/>
          <a:ln>
            <a:noFill/>
          </a:ln>
        </p:spPr>
      </p:pic>
      <p:pic>
        <p:nvPicPr>
          <p:cNvPr descr="Jack Barth - Author Biography | Down To Earth" id="416" name="Google Shape;416;p25"/>
          <p:cNvPicPr preferRelativeResize="0"/>
          <p:nvPr/>
        </p:nvPicPr>
        <p:blipFill rotWithShape="1">
          <a:blip r:embed="rId7">
            <a:alphaModFix/>
          </a:blip>
          <a:srcRect b="9354" l="0" r="0" t="0"/>
          <a:stretch/>
        </p:blipFill>
        <p:spPr>
          <a:xfrm>
            <a:off x="8203575" y="3541086"/>
            <a:ext cx="868800" cy="1082700"/>
          </a:xfrm>
          <a:prstGeom prst="ellipse">
            <a:avLst/>
          </a:prstGeom>
          <a:noFill/>
          <a:ln>
            <a:noFill/>
          </a:ln>
        </p:spPr>
      </p:pic>
      <p:pic>
        <p:nvPicPr>
          <p:cNvPr descr="Dr. Maria T. Kavanaugh (PI) | Seascape Ecology Laboratory" id="417" name="Google Shape;417;p25"/>
          <p:cNvPicPr preferRelativeResize="0"/>
          <p:nvPr/>
        </p:nvPicPr>
        <p:blipFill rotWithShape="1">
          <a:blip r:embed="rId8">
            <a:alphaModFix/>
          </a:blip>
          <a:srcRect b="0" l="0" r="0" t="0"/>
          <a:stretch/>
        </p:blipFill>
        <p:spPr>
          <a:xfrm>
            <a:off x="3971309" y="3629707"/>
            <a:ext cx="934800" cy="934800"/>
          </a:xfrm>
          <a:prstGeom prst="ellipse">
            <a:avLst/>
          </a:prstGeom>
          <a:noFill/>
          <a:ln>
            <a:noFill/>
          </a:ln>
        </p:spPr>
      </p:pic>
      <p:pic>
        <p:nvPicPr>
          <p:cNvPr descr="New marine program staff -Dr. Vera Trainer, research lead for the ONRC  marine science program | Forks Forum" id="418" name="Google Shape;418;p25"/>
          <p:cNvPicPr preferRelativeResize="0"/>
          <p:nvPr/>
        </p:nvPicPr>
        <p:blipFill rotWithShape="1">
          <a:blip r:embed="rId9">
            <a:alphaModFix/>
          </a:blip>
          <a:srcRect b="19607" l="0" r="0" t="0"/>
          <a:stretch/>
        </p:blipFill>
        <p:spPr>
          <a:xfrm>
            <a:off x="2085675" y="3550850"/>
            <a:ext cx="797700" cy="915900"/>
          </a:xfrm>
          <a:prstGeom prst="ellipse">
            <a:avLst/>
          </a:prstGeom>
          <a:noFill/>
          <a:ln>
            <a:noFill/>
          </a:ln>
        </p:spPr>
      </p:pic>
      <p:pic>
        <p:nvPicPr>
          <p:cNvPr descr="Jan Newton | College of the Environment" id="419" name="Google Shape;419;p25"/>
          <p:cNvPicPr preferRelativeResize="0"/>
          <p:nvPr/>
        </p:nvPicPr>
        <p:blipFill rotWithShape="1">
          <a:blip r:embed="rId10">
            <a:alphaModFix/>
          </a:blip>
          <a:srcRect b="0" l="0" r="0" t="0"/>
          <a:stretch/>
        </p:blipFill>
        <p:spPr>
          <a:xfrm>
            <a:off x="1082093" y="3593607"/>
            <a:ext cx="830400" cy="830400"/>
          </a:xfrm>
          <a:prstGeom prst="ellipse">
            <a:avLst/>
          </a:prstGeom>
          <a:noFill/>
          <a:ln>
            <a:noFill/>
          </a:ln>
        </p:spPr>
      </p:pic>
      <p:sp>
        <p:nvSpPr>
          <p:cNvPr id="420" name="Google Shape;420;p25"/>
          <p:cNvSpPr txBox="1"/>
          <p:nvPr/>
        </p:nvSpPr>
        <p:spPr>
          <a:xfrm>
            <a:off x="850600" y="4381250"/>
            <a:ext cx="994200" cy="349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rPr b="0" i="0" lang="en" sz="1500" u="none" cap="none" strike="noStrike">
                <a:solidFill>
                  <a:schemeClr val="dk2"/>
                </a:solidFill>
                <a:latin typeface="Arial"/>
                <a:ea typeface="Arial"/>
                <a:cs typeface="Arial"/>
                <a:sym typeface="Arial"/>
              </a:rPr>
              <a:t>Jan Newton</a:t>
            </a:r>
            <a:endParaRPr b="0" i="0" sz="1500" u="none" cap="none" strike="noStrike">
              <a:solidFill>
                <a:schemeClr val="dk2"/>
              </a:solidFill>
              <a:latin typeface="Arial"/>
              <a:ea typeface="Arial"/>
              <a:cs typeface="Arial"/>
              <a:sym typeface="Arial"/>
            </a:endParaRPr>
          </a:p>
        </p:txBody>
      </p:sp>
      <p:sp>
        <p:nvSpPr>
          <p:cNvPr id="421" name="Google Shape;421;p25"/>
          <p:cNvSpPr txBox="1"/>
          <p:nvPr/>
        </p:nvSpPr>
        <p:spPr>
          <a:xfrm>
            <a:off x="2015275" y="4372700"/>
            <a:ext cx="994200" cy="349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rPr b="0" i="0" lang="en" sz="1500" u="none" cap="none" strike="noStrike">
                <a:solidFill>
                  <a:schemeClr val="dk2"/>
                </a:solidFill>
                <a:latin typeface="Arial"/>
                <a:ea typeface="Arial"/>
                <a:cs typeface="Arial"/>
                <a:sym typeface="Arial"/>
              </a:rPr>
              <a:t>Vera Trainer</a:t>
            </a:r>
            <a:endParaRPr b="0" i="0" sz="1500" u="none" cap="none" strike="noStrike">
              <a:solidFill>
                <a:schemeClr val="dk2"/>
              </a:solidFill>
              <a:latin typeface="Arial"/>
              <a:ea typeface="Arial"/>
              <a:cs typeface="Arial"/>
              <a:sym typeface="Arial"/>
            </a:endParaRPr>
          </a:p>
        </p:txBody>
      </p:sp>
      <p:sp>
        <p:nvSpPr>
          <p:cNvPr id="422" name="Google Shape;422;p25"/>
          <p:cNvSpPr txBox="1"/>
          <p:nvPr/>
        </p:nvSpPr>
        <p:spPr>
          <a:xfrm>
            <a:off x="3804125" y="4451100"/>
            <a:ext cx="1329000" cy="349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rPr b="0" i="0" lang="en" sz="1500" u="none" cap="none" strike="noStrike">
                <a:solidFill>
                  <a:schemeClr val="dk2"/>
                </a:solidFill>
                <a:latin typeface="Arial"/>
                <a:ea typeface="Arial"/>
                <a:cs typeface="Arial"/>
                <a:sym typeface="Arial"/>
              </a:rPr>
              <a:t>Maria Kavanaugh</a:t>
            </a:r>
            <a:endParaRPr b="0" i="0" sz="1500" u="none" cap="none" strike="noStrike">
              <a:solidFill>
                <a:schemeClr val="dk2"/>
              </a:solidFill>
              <a:latin typeface="Arial"/>
              <a:ea typeface="Arial"/>
              <a:cs typeface="Arial"/>
              <a:sym typeface="Arial"/>
            </a:endParaRPr>
          </a:p>
        </p:txBody>
      </p:sp>
      <p:sp>
        <p:nvSpPr>
          <p:cNvPr id="423" name="Google Shape;423;p25"/>
          <p:cNvSpPr txBox="1"/>
          <p:nvPr/>
        </p:nvSpPr>
        <p:spPr>
          <a:xfrm>
            <a:off x="4977575" y="4527300"/>
            <a:ext cx="1329000" cy="349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rPr b="0" i="0" lang="en" sz="1500" u="none" cap="none" strike="noStrike">
                <a:solidFill>
                  <a:schemeClr val="dk2"/>
                </a:solidFill>
                <a:latin typeface="Arial"/>
                <a:ea typeface="Arial"/>
                <a:cs typeface="Arial"/>
                <a:sym typeface="Arial"/>
              </a:rPr>
              <a:t>Brendan Carter</a:t>
            </a:r>
            <a:endParaRPr b="0" i="0" sz="1500" u="none" cap="none" strike="noStrike">
              <a:solidFill>
                <a:schemeClr val="dk2"/>
              </a:solidFill>
              <a:latin typeface="Arial"/>
              <a:ea typeface="Arial"/>
              <a:cs typeface="Arial"/>
              <a:sym typeface="Arial"/>
            </a:endParaRPr>
          </a:p>
        </p:txBody>
      </p:sp>
      <p:sp>
        <p:nvSpPr>
          <p:cNvPr id="424" name="Google Shape;424;p25"/>
          <p:cNvSpPr txBox="1"/>
          <p:nvPr/>
        </p:nvSpPr>
        <p:spPr>
          <a:xfrm>
            <a:off x="6068600" y="4623900"/>
            <a:ext cx="1329000" cy="349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rPr b="0" i="0" lang="en" sz="1500" u="none" cap="none" strike="noStrike">
                <a:solidFill>
                  <a:schemeClr val="dk2"/>
                </a:solidFill>
                <a:latin typeface="Arial"/>
                <a:ea typeface="Arial"/>
                <a:cs typeface="Arial"/>
                <a:sym typeface="Arial"/>
              </a:rPr>
              <a:t>Dick Feely</a:t>
            </a:r>
            <a:endParaRPr b="0" i="0" sz="1500" u="none" cap="none" strike="noStrike">
              <a:solidFill>
                <a:schemeClr val="dk2"/>
              </a:solidFill>
              <a:latin typeface="Arial"/>
              <a:ea typeface="Arial"/>
              <a:cs typeface="Arial"/>
              <a:sym typeface="Arial"/>
            </a:endParaRPr>
          </a:p>
        </p:txBody>
      </p:sp>
      <p:sp>
        <p:nvSpPr>
          <p:cNvPr id="425" name="Google Shape;425;p25"/>
          <p:cNvSpPr txBox="1"/>
          <p:nvPr/>
        </p:nvSpPr>
        <p:spPr>
          <a:xfrm>
            <a:off x="7280475" y="4527300"/>
            <a:ext cx="994200" cy="349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rPr b="0" i="0" lang="en" sz="1500" u="none" cap="none" strike="noStrike">
                <a:solidFill>
                  <a:schemeClr val="dk2"/>
                </a:solidFill>
                <a:latin typeface="Arial"/>
                <a:ea typeface="Arial"/>
                <a:cs typeface="Arial"/>
                <a:sym typeface="Arial"/>
              </a:rPr>
              <a:t>Simone Alin</a:t>
            </a:r>
            <a:endParaRPr b="0" i="0" sz="1500" u="none" cap="none" strike="noStrike">
              <a:solidFill>
                <a:schemeClr val="dk2"/>
              </a:solidFill>
              <a:latin typeface="Arial"/>
              <a:ea typeface="Arial"/>
              <a:cs typeface="Arial"/>
              <a:sym typeface="Arial"/>
            </a:endParaRPr>
          </a:p>
        </p:txBody>
      </p:sp>
      <p:sp>
        <p:nvSpPr>
          <p:cNvPr id="426" name="Google Shape;426;p25"/>
          <p:cNvSpPr txBox="1"/>
          <p:nvPr/>
        </p:nvSpPr>
        <p:spPr>
          <a:xfrm>
            <a:off x="8274675" y="4527300"/>
            <a:ext cx="868800" cy="349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rPr b="0" i="0" lang="en" sz="1500" u="none" cap="none" strike="noStrike">
                <a:solidFill>
                  <a:schemeClr val="dk2"/>
                </a:solidFill>
                <a:latin typeface="Arial"/>
                <a:ea typeface="Arial"/>
                <a:cs typeface="Arial"/>
                <a:sym typeface="Arial"/>
              </a:rPr>
              <a:t>Jack Barth</a:t>
            </a:r>
            <a:endParaRPr b="0" i="0" sz="1500" u="none" cap="none" strike="noStrike">
              <a:solidFill>
                <a:schemeClr val="dk2"/>
              </a:solidFill>
              <a:latin typeface="Arial"/>
              <a:ea typeface="Arial"/>
              <a:cs typeface="Arial"/>
              <a:sym typeface="Arial"/>
            </a:endParaRPr>
          </a:p>
        </p:txBody>
      </p:sp>
      <p:pic>
        <p:nvPicPr>
          <p:cNvPr id="427" name="Google Shape;427;p25"/>
          <p:cNvPicPr preferRelativeResize="0"/>
          <p:nvPr/>
        </p:nvPicPr>
        <p:blipFill rotWithShape="1">
          <a:blip r:embed="rId11">
            <a:alphaModFix/>
          </a:blip>
          <a:srcRect b="10014" l="9530" r="6499" t="10877"/>
          <a:stretch/>
        </p:blipFill>
        <p:spPr>
          <a:xfrm>
            <a:off x="2965038" y="3568711"/>
            <a:ext cx="934800" cy="880200"/>
          </a:xfrm>
          <a:prstGeom prst="ellipse">
            <a:avLst/>
          </a:prstGeom>
          <a:noFill/>
          <a:ln>
            <a:noFill/>
          </a:ln>
        </p:spPr>
      </p:pic>
      <p:sp>
        <p:nvSpPr>
          <p:cNvPr id="428" name="Google Shape;428;p25"/>
          <p:cNvSpPr txBox="1"/>
          <p:nvPr/>
        </p:nvSpPr>
        <p:spPr>
          <a:xfrm>
            <a:off x="2878550" y="4466750"/>
            <a:ext cx="994200" cy="349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rPr b="0" i="0" lang="en" sz="1500" u="none" cap="none" strike="noStrike">
                <a:solidFill>
                  <a:schemeClr val="dk2"/>
                </a:solidFill>
                <a:latin typeface="Arial"/>
                <a:ea typeface="Arial"/>
                <a:cs typeface="Arial"/>
                <a:sym typeface="Arial"/>
              </a:rPr>
              <a:t>Christian Swift</a:t>
            </a:r>
            <a:endParaRPr b="0" i="0" sz="1500" u="none" cap="none" strike="noStrike">
              <a:solidFill>
                <a:schemeClr val="dk2"/>
              </a:solidFill>
              <a:latin typeface="Arial"/>
              <a:ea typeface="Arial"/>
              <a:cs typeface="Arial"/>
              <a:sym typeface="Arial"/>
            </a:endParaRPr>
          </a:p>
        </p:txBody>
      </p:sp>
      <p:sp>
        <p:nvSpPr>
          <p:cNvPr id="429" name="Google Shape;429;p25"/>
          <p:cNvSpPr txBox="1"/>
          <p:nvPr/>
        </p:nvSpPr>
        <p:spPr>
          <a:xfrm>
            <a:off x="526875" y="1144400"/>
            <a:ext cx="8176500" cy="2070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chemeClr val="dk2"/>
                </a:solidFill>
                <a:latin typeface="Arial"/>
                <a:ea typeface="Arial"/>
                <a:cs typeface="Arial"/>
                <a:sym typeface="Arial"/>
              </a:rPr>
              <a:t>Important steps: </a:t>
            </a:r>
            <a:endParaRPr b="0" i="0" sz="1800" u="none" cap="none" strike="noStrike">
              <a:solidFill>
                <a:schemeClr val="dk2"/>
              </a:solidFill>
              <a:latin typeface="Arial"/>
              <a:ea typeface="Arial"/>
              <a:cs typeface="Arial"/>
              <a:sym typeface="Arial"/>
            </a:endParaRPr>
          </a:p>
          <a:p>
            <a:pPr indent="-342900" lvl="0" marL="457200" marR="0" rtl="0" algn="l">
              <a:lnSpc>
                <a:spcPct val="100000"/>
              </a:lnSpc>
              <a:spcBef>
                <a:spcPts val="0"/>
              </a:spcBef>
              <a:spcAft>
                <a:spcPts val="0"/>
              </a:spcAft>
              <a:buClr>
                <a:schemeClr val="dk2"/>
              </a:buClr>
              <a:buSzPts val="1800"/>
              <a:buFont typeface="Arial"/>
              <a:buChar char="●"/>
            </a:pPr>
            <a:r>
              <a:t/>
            </a:r>
            <a:endParaRPr b="0" i="0" sz="1800" u="none" cap="none" strike="noStrike">
              <a:solidFill>
                <a:schemeClr val="dk2"/>
              </a:solidFill>
              <a:latin typeface="Arial"/>
              <a:ea typeface="Arial"/>
              <a:cs typeface="Arial"/>
              <a:sym typeface="Arial"/>
            </a:endParaRPr>
          </a:p>
          <a:p>
            <a:pPr indent="-342900" lvl="0" marL="457200" marR="0" rtl="0" algn="l">
              <a:lnSpc>
                <a:spcPct val="100000"/>
              </a:lnSpc>
              <a:spcBef>
                <a:spcPts val="0"/>
              </a:spcBef>
              <a:spcAft>
                <a:spcPts val="0"/>
              </a:spcAft>
              <a:buClr>
                <a:schemeClr val="dk2"/>
              </a:buClr>
              <a:buSzPts val="1800"/>
              <a:buFont typeface="Arial"/>
              <a:buChar char="●"/>
            </a:pPr>
            <a:r>
              <a:t/>
            </a:r>
            <a:endParaRPr b="0" i="0" sz="1800" u="none" cap="none" strike="noStrike">
              <a:solidFill>
                <a:schemeClr val="dk2"/>
              </a:solidFill>
              <a:latin typeface="Arial"/>
              <a:ea typeface="Arial"/>
              <a:cs typeface="Arial"/>
              <a:sym typeface="Arial"/>
            </a:endParaRPr>
          </a:p>
          <a:p>
            <a:pPr indent="-342900" lvl="0" marL="457200" marR="0" rtl="0" algn="l">
              <a:lnSpc>
                <a:spcPct val="100000"/>
              </a:lnSpc>
              <a:spcBef>
                <a:spcPts val="0"/>
              </a:spcBef>
              <a:spcAft>
                <a:spcPts val="0"/>
              </a:spcAft>
              <a:buClr>
                <a:schemeClr val="dk2"/>
              </a:buClr>
              <a:buSzPts val="1800"/>
              <a:buFont typeface="Arial"/>
              <a:buChar char="●"/>
            </a:pPr>
            <a:r>
              <a:t/>
            </a:r>
            <a:endParaRPr b="0" i="0" sz="18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chemeClr val="dk2"/>
                </a:solidFill>
                <a:latin typeface="Arial"/>
                <a:ea typeface="Arial"/>
                <a:cs typeface="Arial"/>
                <a:sym typeface="Arial"/>
              </a:rPr>
              <a:t>Current challenges:</a:t>
            </a:r>
            <a:endParaRPr b="0" i="0" sz="1800" u="none" cap="none" strike="noStrike">
              <a:solidFill>
                <a:schemeClr val="dk2"/>
              </a:solidFill>
              <a:latin typeface="Arial"/>
              <a:ea typeface="Arial"/>
              <a:cs typeface="Arial"/>
              <a:sym typeface="Arial"/>
            </a:endParaRPr>
          </a:p>
          <a:p>
            <a:pPr indent="-342900" lvl="0" marL="457200" marR="0" rtl="0" algn="l">
              <a:lnSpc>
                <a:spcPct val="100000"/>
              </a:lnSpc>
              <a:spcBef>
                <a:spcPts val="0"/>
              </a:spcBef>
              <a:spcAft>
                <a:spcPts val="0"/>
              </a:spcAft>
              <a:buClr>
                <a:schemeClr val="dk2"/>
              </a:buClr>
              <a:buSzPts val="1800"/>
              <a:buFont typeface="Arial"/>
              <a:buChar char="●"/>
            </a:pPr>
            <a:r>
              <a:t/>
            </a:r>
            <a:endParaRPr b="0" i="0" sz="1800" u="none" cap="none" strike="noStrike">
              <a:solidFill>
                <a:schemeClr val="dk2"/>
              </a:solidFill>
              <a:latin typeface="Arial"/>
              <a:ea typeface="Arial"/>
              <a:cs typeface="Arial"/>
              <a:sym typeface="Arial"/>
            </a:endParaRPr>
          </a:p>
          <a:p>
            <a:pPr indent="-342900" lvl="0" marL="457200" marR="0" rtl="0" algn="l">
              <a:lnSpc>
                <a:spcPct val="100000"/>
              </a:lnSpc>
              <a:spcBef>
                <a:spcPts val="0"/>
              </a:spcBef>
              <a:spcAft>
                <a:spcPts val="0"/>
              </a:spcAft>
              <a:buClr>
                <a:schemeClr val="dk2"/>
              </a:buClr>
              <a:buSzPts val="1800"/>
              <a:buFont typeface="Arial"/>
              <a:buChar char="●"/>
            </a:pPr>
            <a:r>
              <a:t/>
            </a:r>
            <a:endParaRPr b="0" i="0" sz="1800" u="none" cap="none" strike="noStrike">
              <a:solidFill>
                <a:schemeClr val="dk2"/>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3" name="Shape 433"/>
        <p:cNvGrpSpPr/>
        <p:nvPr/>
      </p:nvGrpSpPr>
      <p:grpSpPr>
        <a:xfrm>
          <a:off x="0" y="0"/>
          <a:ext cx="0" cy="0"/>
          <a:chOff x="0" y="0"/>
          <a:chExt cx="0" cy="0"/>
        </a:xfrm>
      </p:grpSpPr>
      <p:pic>
        <p:nvPicPr>
          <p:cNvPr id="434" name="Google Shape;434;p26"/>
          <p:cNvPicPr preferRelativeResize="0"/>
          <p:nvPr/>
        </p:nvPicPr>
        <p:blipFill rotWithShape="1">
          <a:blip r:embed="rId3">
            <a:alphaModFix amt="14000"/>
          </a:blip>
          <a:srcRect b="0" l="0" r="0" t="0"/>
          <a:stretch/>
        </p:blipFill>
        <p:spPr>
          <a:xfrm>
            <a:off x="0" y="-216900"/>
            <a:ext cx="9144003" cy="6858002"/>
          </a:xfrm>
          <a:prstGeom prst="rect">
            <a:avLst/>
          </a:prstGeom>
          <a:noFill/>
          <a:ln>
            <a:noFill/>
          </a:ln>
        </p:spPr>
      </p:pic>
      <p:sp>
        <p:nvSpPr>
          <p:cNvPr id="435" name="Google Shape;435;p26"/>
          <p:cNvSpPr txBox="1"/>
          <p:nvPr/>
        </p:nvSpPr>
        <p:spPr>
          <a:xfrm>
            <a:off x="542925" y="546497"/>
            <a:ext cx="7448700" cy="7158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2100"/>
              <a:buFont typeface="Arial"/>
              <a:buNone/>
            </a:pPr>
            <a:r>
              <a:rPr b="1" i="0" lang="en" sz="2100" u="none" cap="none" strike="noStrike">
                <a:solidFill>
                  <a:schemeClr val="dk1"/>
                </a:solidFill>
                <a:latin typeface="Calibri"/>
                <a:ea typeface="Calibri"/>
                <a:cs typeface="Calibri"/>
                <a:sym typeface="Calibri"/>
              </a:rPr>
              <a:t>Objective 2</a:t>
            </a:r>
            <a:r>
              <a:rPr b="0" i="0" lang="en" sz="2100" u="none" cap="none" strike="noStrike">
                <a:solidFill>
                  <a:schemeClr val="dk1"/>
                </a:solidFill>
                <a:latin typeface="Calibri"/>
                <a:ea typeface="Calibri"/>
                <a:cs typeface="Calibri"/>
                <a:sym typeface="Calibri"/>
              </a:rPr>
              <a:t>: Understand risks and vulnerabilities of Dungeness crab and krill populations to change</a:t>
            </a:r>
            <a:endParaRPr b="0" i="0" sz="2100" u="none" cap="none" strike="noStrike">
              <a:solidFill>
                <a:schemeClr val="dk1"/>
              </a:solidFill>
              <a:latin typeface="Calibri"/>
              <a:ea typeface="Calibri"/>
              <a:cs typeface="Calibri"/>
              <a:sym typeface="Calibri"/>
            </a:endParaRPr>
          </a:p>
        </p:txBody>
      </p:sp>
      <p:pic>
        <p:nvPicPr>
          <p:cNvPr descr="Bob Cowen | Leadership | Oregon State University" id="436" name="Google Shape;436;p26"/>
          <p:cNvPicPr preferRelativeResize="0"/>
          <p:nvPr/>
        </p:nvPicPr>
        <p:blipFill rotWithShape="1">
          <a:blip r:embed="rId4">
            <a:alphaModFix/>
          </a:blip>
          <a:srcRect b="0" l="0" r="0" t="0"/>
          <a:stretch/>
        </p:blipFill>
        <p:spPr>
          <a:xfrm>
            <a:off x="5781700" y="3884375"/>
            <a:ext cx="966000" cy="921600"/>
          </a:xfrm>
          <a:prstGeom prst="ellipse">
            <a:avLst/>
          </a:prstGeom>
          <a:noFill/>
          <a:ln>
            <a:noFill/>
          </a:ln>
        </p:spPr>
      </p:pic>
      <p:pic>
        <p:nvPicPr>
          <p:cNvPr descr="People | Hatfield Marine Science Center | Oregon State University" id="437" name="Google Shape;437;p26"/>
          <p:cNvPicPr preferRelativeResize="0"/>
          <p:nvPr/>
        </p:nvPicPr>
        <p:blipFill rotWithShape="1">
          <a:blip r:embed="rId5">
            <a:alphaModFix/>
          </a:blip>
          <a:srcRect b="0" l="0" r="18419" t="0"/>
          <a:stretch/>
        </p:blipFill>
        <p:spPr>
          <a:xfrm>
            <a:off x="4708275" y="3874700"/>
            <a:ext cx="966000" cy="896400"/>
          </a:xfrm>
          <a:prstGeom prst="ellipse">
            <a:avLst/>
          </a:prstGeom>
          <a:noFill/>
          <a:ln>
            <a:noFill/>
          </a:ln>
        </p:spPr>
      </p:pic>
      <p:pic>
        <p:nvPicPr>
          <p:cNvPr descr="Nina BEDNARŠEK | Senior Researcher | Doctor of Philosophy | National  Institute of Biology - Nacionalni inštitut za biologijo, Ljubljana | NIB |  Research profile" id="438" name="Google Shape;438;p26"/>
          <p:cNvPicPr preferRelativeResize="0"/>
          <p:nvPr/>
        </p:nvPicPr>
        <p:blipFill rotWithShape="1">
          <a:blip r:embed="rId6">
            <a:alphaModFix/>
          </a:blip>
          <a:srcRect b="0" l="0" r="0" t="0"/>
          <a:stretch/>
        </p:blipFill>
        <p:spPr>
          <a:xfrm>
            <a:off x="3704458" y="3874702"/>
            <a:ext cx="896400" cy="896400"/>
          </a:xfrm>
          <a:prstGeom prst="ellipse">
            <a:avLst/>
          </a:prstGeom>
          <a:noFill/>
          <a:ln>
            <a:noFill/>
          </a:ln>
        </p:spPr>
      </p:pic>
      <p:pic>
        <p:nvPicPr>
          <p:cNvPr id="439" name="Google Shape;439;p26"/>
          <p:cNvPicPr preferRelativeResize="0"/>
          <p:nvPr/>
        </p:nvPicPr>
        <p:blipFill rotWithShape="1">
          <a:blip r:embed="rId7">
            <a:alphaModFix/>
          </a:blip>
          <a:srcRect b="33209" l="0" r="0" t="7038"/>
          <a:stretch/>
        </p:blipFill>
        <p:spPr>
          <a:xfrm>
            <a:off x="6855122" y="3896975"/>
            <a:ext cx="1001400" cy="896400"/>
          </a:xfrm>
          <a:prstGeom prst="ellipse">
            <a:avLst/>
          </a:prstGeom>
          <a:noFill/>
          <a:ln>
            <a:noFill/>
          </a:ln>
        </p:spPr>
      </p:pic>
      <p:pic>
        <p:nvPicPr>
          <p:cNvPr id="440" name="Google Shape;440;p26"/>
          <p:cNvPicPr preferRelativeResize="0"/>
          <p:nvPr/>
        </p:nvPicPr>
        <p:blipFill rotWithShape="1">
          <a:blip r:embed="rId8">
            <a:alphaModFix/>
          </a:blip>
          <a:srcRect b="0" l="0" r="0" t="0"/>
          <a:stretch/>
        </p:blipFill>
        <p:spPr>
          <a:xfrm>
            <a:off x="7928550" y="3862175"/>
            <a:ext cx="966000" cy="966000"/>
          </a:xfrm>
          <a:prstGeom prst="ellipse">
            <a:avLst/>
          </a:prstGeom>
          <a:noFill/>
          <a:ln>
            <a:noFill/>
          </a:ln>
        </p:spPr>
      </p:pic>
      <p:sp>
        <p:nvSpPr>
          <p:cNvPr id="441" name="Google Shape;441;p26"/>
          <p:cNvSpPr txBox="1"/>
          <p:nvPr/>
        </p:nvSpPr>
        <p:spPr>
          <a:xfrm>
            <a:off x="3581400" y="4603800"/>
            <a:ext cx="1047600" cy="539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chemeClr val="dk2"/>
                </a:solidFill>
                <a:latin typeface="Arial"/>
                <a:ea typeface="Arial"/>
                <a:cs typeface="Arial"/>
                <a:sym typeface="Arial"/>
              </a:rPr>
              <a:t>Nina Bednarsek </a:t>
            </a:r>
            <a:endParaRPr b="0" i="0" sz="1100" u="none" cap="none" strike="noStrike">
              <a:solidFill>
                <a:schemeClr val="dk2"/>
              </a:solidFill>
              <a:latin typeface="Arial"/>
              <a:ea typeface="Arial"/>
              <a:cs typeface="Arial"/>
              <a:sym typeface="Arial"/>
            </a:endParaRPr>
          </a:p>
        </p:txBody>
      </p:sp>
      <p:sp>
        <p:nvSpPr>
          <p:cNvPr id="442" name="Google Shape;442;p26"/>
          <p:cNvSpPr txBox="1"/>
          <p:nvPr/>
        </p:nvSpPr>
        <p:spPr>
          <a:xfrm>
            <a:off x="4600850" y="4648250"/>
            <a:ext cx="1047600" cy="539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chemeClr val="dk2"/>
                </a:solidFill>
                <a:latin typeface="Arial"/>
                <a:ea typeface="Arial"/>
                <a:cs typeface="Arial"/>
                <a:sym typeface="Arial"/>
              </a:rPr>
              <a:t>Su Sponaugle </a:t>
            </a:r>
            <a:endParaRPr b="0" i="0" sz="1100" u="none" cap="none" strike="noStrike">
              <a:solidFill>
                <a:schemeClr val="dk2"/>
              </a:solidFill>
              <a:latin typeface="Arial"/>
              <a:ea typeface="Arial"/>
              <a:cs typeface="Arial"/>
              <a:sym typeface="Arial"/>
            </a:endParaRPr>
          </a:p>
        </p:txBody>
      </p:sp>
      <p:sp>
        <p:nvSpPr>
          <p:cNvPr id="443" name="Google Shape;443;p26"/>
          <p:cNvSpPr txBox="1"/>
          <p:nvPr/>
        </p:nvSpPr>
        <p:spPr>
          <a:xfrm>
            <a:off x="5705750" y="4603800"/>
            <a:ext cx="896400" cy="539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chemeClr val="dk2"/>
                </a:solidFill>
                <a:latin typeface="Arial"/>
                <a:ea typeface="Arial"/>
                <a:cs typeface="Arial"/>
                <a:sym typeface="Arial"/>
              </a:rPr>
              <a:t>Bob Cowen </a:t>
            </a:r>
            <a:endParaRPr b="0" i="0" sz="1100" u="none" cap="none" strike="noStrike">
              <a:solidFill>
                <a:schemeClr val="dk2"/>
              </a:solidFill>
              <a:latin typeface="Arial"/>
              <a:ea typeface="Arial"/>
              <a:cs typeface="Arial"/>
              <a:sym typeface="Arial"/>
            </a:endParaRPr>
          </a:p>
        </p:txBody>
      </p:sp>
      <p:sp>
        <p:nvSpPr>
          <p:cNvPr id="444" name="Google Shape;444;p26"/>
          <p:cNvSpPr txBox="1"/>
          <p:nvPr/>
        </p:nvSpPr>
        <p:spPr>
          <a:xfrm>
            <a:off x="6702700" y="4603800"/>
            <a:ext cx="896400" cy="539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chemeClr val="dk2"/>
                </a:solidFill>
                <a:latin typeface="Arial"/>
                <a:ea typeface="Arial"/>
                <a:cs typeface="Arial"/>
                <a:sym typeface="Arial"/>
              </a:rPr>
              <a:t>Elena Conser </a:t>
            </a:r>
            <a:endParaRPr b="0" i="0" sz="1100" u="none" cap="none" strike="noStrike">
              <a:solidFill>
                <a:schemeClr val="dk2"/>
              </a:solidFill>
              <a:latin typeface="Arial"/>
              <a:ea typeface="Arial"/>
              <a:cs typeface="Arial"/>
              <a:sym typeface="Arial"/>
            </a:endParaRPr>
          </a:p>
        </p:txBody>
      </p:sp>
      <p:sp>
        <p:nvSpPr>
          <p:cNvPr id="445" name="Google Shape;445;p26"/>
          <p:cNvSpPr txBox="1"/>
          <p:nvPr/>
        </p:nvSpPr>
        <p:spPr>
          <a:xfrm>
            <a:off x="7737750" y="4686350"/>
            <a:ext cx="1149000" cy="539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chemeClr val="dk2"/>
                </a:solidFill>
                <a:latin typeface="Arial"/>
                <a:ea typeface="Arial"/>
                <a:cs typeface="Arial"/>
                <a:sym typeface="Arial"/>
              </a:rPr>
              <a:t>Nyazia</a:t>
            </a:r>
            <a:endParaRPr b="0" i="0" sz="11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chemeClr val="dk2"/>
                </a:solidFill>
                <a:latin typeface="Arial"/>
                <a:ea typeface="Arial"/>
                <a:cs typeface="Arial"/>
                <a:sym typeface="Arial"/>
              </a:rPr>
              <a:t>Sajdah-Bey </a:t>
            </a:r>
            <a:endParaRPr b="0" i="0" sz="1100" u="none" cap="none" strike="noStrike">
              <a:solidFill>
                <a:schemeClr val="dk2"/>
              </a:solidFill>
              <a:latin typeface="Arial"/>
              <a:ea typeface="Arial"/>
              <a:cs typeface="Arial"/>
              <a:sym typeface="Arial"/>
            </a:endParaRPr>
          </a:p>
        </p:txBody>
      </p:sp>
      <p:sp>
        <p:nvSpPr>
          <p:cNvPr id="446" name="Google Shape;446;p26"/>
          <p:cNvSpPr txBox="1"/>
          <p:nvPr>
            <p:ph type="title"/>
          </p:nvPr>
        </p:nvSpPr>
        <p:spPr>
          <a:xfrm>
            <a:off x="542925" y="-55275"/>
            <a:ext cx="7886700" cy="8304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2700"/>
              <a:buFont typeface="Calibri"/>
              <a:buNone/>
            </a:pPr>
            <a:r>
              <a:rPr lang="en" sz="3000"/>
              <a:t>Project Component/Objective:</a:t>
            </a:r>
            <a:endParaRPr sz="3000"/>
          </a:p>
        </p:txBody>
      </p:sp>
      <p:sp>
        <p:nvSpPr>
          <p:cNvPr id="447" name="Google Shape;447;p26"/>
          <p:cNvSpPr txBox="1"/>
          <p:nvPr/>
        </p:nvSpPr>
        <p:spPr>
          <a:xfrm>
            <a:off x="526875" y="1144400"/>
            <a:ext cx="8176500" cy="2070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chemeClr val="dk2"/>
                </a:solidFill>
                <a:latin typeface="Arial"/>
                <a:ea typeface="Arial"/>
                <a:cs typeface="Arial"/>
                <a:sym typeface="Arial"/>
              </a:rPr>
              <a:t>Important steps: </a:t>
            </a:r>
            <a:endParaRPr b="0" i="0" sz="1800" u="none" cap="none" strike="noStrike">
              <a:solidFill>
                <a:schemeClr val="dk2"/>
              </a:solidFill>
              <a:latin typeface="Arial"/>
              <a:ea typeface="Arial"/>
              <a:cs typeface="Arial"/>
              <a:sym typeface="Arial"/>
            </a:endParaRPr>
          </a:p>
          <a:p>
            <a:pPr indent="-342900" lvl="0" marL="457200" marR="0" rtl="0" algn="l">
              <a:lnSpc>
                <a:spcPct val="100000"/>
              </a:lnSpc>
              <a:spcBef>
                <a:spcPts val="0"/>
              </a:spcBef>
              <a:spcAft>
                <a:spcPts val="0"/>
              </a:spcAft>
              <a:buClr>
                <a:schemeClr val="dk2"/>
              </a:buClr>
              <a:buSzPts val="1800"/>
              <a:buFont typeface="Arial"/>
              <a:buChar char="●"/>
            </a:pPr>
            <a:r>
              <a:t/>
            </a:r>
            <a:endParaRPr b="0" i="0" sz="1800" u="none" cap="none" strike="noStrike">
              <a:solidFill>
                <a:schemeClr val="dk2"/>
              </a:solidFill>
              <a:latin typeface="Arial"/>
              <a:ea typeface="Arial"/>
              <a:cs typeface="Arial"/>
              <a:sym typeface="Arial"/>
            </a:endParaRPr>
          </a:p>
          <a:p>
            <a:pPr indent="-342900" lvl="0" marL="457200" marR="0" rtl="0" algn="l">
              <a:lnSpc>
                <a:spcPct val="100000"/>
              </a:lnSpc>
              <a:spcBef>
                <a:spcPts val="0"/>
              </a:spcBef>
              <a:spcAft>
                <a:spcPts val="0"/>
              </a:spcAft>
              <a:buClr>
                <a:schemeClr val="dk2"/>
              </a:buClr>
              <a:buSzPts val="1800"/>
              <a:buFont typeface="Arial"/>
              <a:buChar char="●"/>
            </a:pPr>
            <a:r>
              <a:t/>
            </a:r>
            <a:endParaRPr b="0" i="0" sz="1800" u="none" cap="none" strike="noStrike">
              <a:solidFill>
                <a:schemeClr val="dk2"/>
              </a:solidFill>
              <a:latin typeface="Arial"/>
              <a:ea typeface="Arial"/>
              <a:cs typeface="Arial"/>
              <a:sym typeface="Arial"/>
            </a:endParaRPr>
          </a:p>
          <a:p>
            <a:pPr indent="-342900" lvl="0" marL="457200" marR="0" rtl="0" algn="l">
              <a:lnSpc>
                <a:spcPct val="100000"/>
              </a:lnSpc>
              <a:spcBef>
                <a:spcPts val="0"/>
              </a:spcBef>
              <a:spcAft>
                <a:spcPts val="0"/>
              </a:spcAft>
              <a:buClr>
                <a:schemeClr val="dk2"/>
              </a:buClr>
              <a:buSzPts val="1800"/>
              <a:buFont typeface="Arial"/>
              <a:buChar char="●"/>
            </a:pPr>
            <a:r>
              <a:t/>
            </a:r>
            <a:endParaRPr b="0" i="0" sz="18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chemeClr val="dk2"/>
                </a:solidFill>
                <a:latin typeface="Arial"/>
                <a:ea typeface="Arial"/>
                <a:cs typeface="Arial"/>
                <a:sym typeface="Arial"/>
              </a:rPr>
              <a:t>Current challenges:</a:t>
            </a:r>
            <a:endParaRPr b="0" i="0" sz="1800" u="none" cap="none" strike="noStrike">
              <a:solidFill>
                <a:schemeClr val="dk2"/>
              </a:solidFill>
              <a:latin typeface="Arial"/>
              <a:ea typeface="Arial"/>
              <a:cs typeface="Arial"/>
              <a:sym typeface="Arial"/>
            </a:endParaRPr>
          </a:p>
          <a:p>
            <a:pPr indent="-342900" lvl="0" marL="457200" marR="0" rtl="0" algn="l">
              <a:lnSpc>
                <a:spcPct val="100000"/>
              </a:lnSpc>
              <a:spcBef>
                <a:spcPts val="0"/>
              </a:spcBef>
              <a:spcAft>
                <a:spcPts val="0"/>
              </a:spcAft>
              <a:buClr>
                <a:schemeClr val="dk2"/>
              </a:buClr>
              <a:buSzPts val="1800"/>
              <a:buFont typeface="Arial"/>
              <a:buChar char="●"/>
            </a:pPr>
            <a:r>
              <a:t/>
            </a:r>
            <a:endParaRPr b="0" i="0" sz="1800" u="none" cap="none" strike="noStrike">
              <a:solidFill>
                <a:schemeClr val="dk2"/>
              </a:solidFill>
              <a:latin typeface="Arial"/>
              <a:ea typeface="Arial"/>
              <a:cs typeface="Arial"/>
              <a:sym typeface="Arial"/>
            </a:endParaRPr>
          </a:p>
          <a:p>
            <a:pPr indent="-342900" lvl="0" marL="457200" marR="0" rtl="0" algn="l">
              <a:lnSpc>
                <a:spcPct val="100000"/>
              </a:lnSpc>
              <a:spcBef>
                <a:spcPts val="0"/>
              </a:spcBef>
              <a:spcAft>
                <a:spcPts val="0"/>
              </a:spcAft>
              <a:buClr>
                <a:schemeClr val="dk2"/>
              </a:buClr>
              <a:buSzPts val="1800"/>
              <a:buFont typeface="Arial"/>
              <a:buChar char="●"/>
            </a:pPr>
            <a:r>
              <a:t/>
            </a:r>
            <a:endParaRPr b="0" i="0" sz="1800" u="none" cap="none" strike="noStrike">
              <a:solidFill>
                <a:schemeClr val="dk2"/>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1" name="Shape 451"/>
        <p:cNvGrpSpPr/>
        <p:nvPr/>
      </p:nvGrpSpPr>
      <p:grpSpPr>
        <a:xfrm>
          <a:off x="0" y="0"/>
          <a:ext cx="0" cy="0"/>
          <a:chOff x="0" y="0"/>
          <a:chExt cx="0" cy="0"/>
        </a:xfrm>
      </p:grpSpPr>
      <p:pic>
        <p:nvPicPr>
          <p:cNvPr id="452" name="Google Shape;452;p27"/>
          <p:cNvPicPr preferRelativeResize="0"/>
          <p:nvPr/>
        </p:nvPicPr>
        <p:blipFill rotWithShape="1">
          <a:blip r:embed="rId3">
            <a:alphaModFix amt="14000"/>
          </a:blip>
          <a:srcRect b="0" l="0" r="0" t="0"/>
          <a:stretch/>
        </p:blipFill>
        <p:spPr>
          <a:xfrm>
            <a:off x="0" y="-216900"/>
            <a:ext cx="9144003" cy="6858002"/>
          </a:xfrm>
          <a:prstGeom prst="rect">
            <a:avLst/>
          </a:prstGeom>
          <a:noFill/>
          <a:ln>
            <a:noFill/>
          </a:ln>
        </p:spPr>
      </p:pic>
      <p:sp>
        <p:nvSpPr>
          <p:cNvPr id="453" name="Google Shape;453;p27"/>
          <p:cNvSpPr txBox="1"/>
          <p:nvPr/>
        </p:nvSpPr>
        <p:spPr>
          <a:xfrm>
            <a:off x="542925" y="546497"/>
            <a:ext cx="7448700" cy="7158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2100"/>
              <a:buFont typeface="Arial"/>
              <a:buNone/>
            </a:pPr>
            <a:r>
              <a:rPr b="1" i="0" lang="en" sz="2100" u="none" cap="none" strike="noStrike">
                <a:solidFill>
                  <a:schemeClr val="dk1"/>
                </a:solidFill>
                <a:latin typeface="Calibri"/>
                <a:ea typeface="Calibri"/>
                <a:cs typeface="Calibri"/>
                <a:sym typeface="Calibri"/>
              </a:rPr>
              <a:t>Objective 3</a:t>
            </a:r>
            <a:r>
              <a:rPr b="0" i="0" lang="en" sz="2100" u="none" cap="none" strike="noStrike">
                <a:solidFill>
                  <a:schemeClr val="dk1"/>
                </a:solidFill>
                <a:latin typeface="Calibri"/>
                <a:ea typeface="Calibri"/>
                <a:cs typeface="Calibri"/>
                <a:sym typeface="Calibri"/>
              </a:rPr>
              <a:t>: Predict what the future will hold</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100"/>
              <a:buFont typeface="Arial"/>
              <a:buNone/>
            </a:pPr>
            <a:r>
              <a:t/>
            </a:r>
            <a:endParaRPr b="0" i="0" sz="2100" u="none" cap="none" strike="noStrike">
              <a:solidFill>
                <a:schemeClr val="dk1"/>
              </a:solidFill>
              <a:latin typeface="Calibri"/>
              <a:ea typeface="Calibri"/>
              <a:cs typeface="Calibri"/>
              <a:sym typeface="Calibri"/>
            </a:endParaRPr>
          </a:p>
        </p:txBody>
      </p:sp>
      <p:pic>
        <p:nvPicPr>
          <p:cNvPr descr="Siedlecki featured in UConn Today | Marine Sciences" id="454" name="Google Shape;454;p27"/>
          <p:cNvPicPr preferRelativeResize="0"/>
          <p:nvPr/>
        </p:nvPicPr>
        <p:blipFill rotWithShape="1">
          <a:blip r:embed="rId4">
            <a:alphaModFix/>
          </a:blip>
          <a:srcRect b="13471" l="0" r="0" t="0"/>
          <a:stretch/>
        </p:blipFill>
        <p:spPr>
          <a:xfrm>
            <a:off x="6115600" y="3419824"/>
            <a:ext cx="1250400" cy="1153200"/>
          </a:xfrm>
          <a:prstGeom prst="ellipse">
            <a:avLst/>
          </a:prstGeom>
          <a:noFill/>
          <a:ln>
            <a:noFill/>
          </a:ln>
        </p:spPr>
      </p:pic>
      <p:pic>
        <p:nvPicPr>
          <p:cNvPr descr="The Importance of Traditional Ecological Knowledge When Examining Climate  Change - California Adaptation Forum" id="455" name="Google Shape;455;p27"/>
          <p:cNvPicPr preferRelativeResize="0"/>
          <p:nvPr/>
        </p:nvPicPr>
        <p:blipFill rotWithShape="1">
          <a:blip r:embed="rId5">
            <a:alphaModFix/>
          </a:blip>
          <a:srcRect b="0" l="0" r="0" t="0"/>
          <a:stretch/>
        </p:blipFill>
        <p:spPr>
          <a:xfrm>
            <a:off x="4810125" y="3419825"/>
            <a:ext cx="1153200" cy="1153200"/>
          </a:xfrm>
          <a:prstGeom prst="ellipse">
            <a:avLst/>
          </a:prstGeom>
          <a:noFill/>
          <a:ln>
            <a:noFill/>
          </a:ln>
        </p:spPr>
      </p:pic>
      <p:sp>
        <p:nvSpPr>
          <p:cNvPr id="456" name="Google Shape;456;p27"/>
          <p:cNvSpPr txBox="1"/>
          <p:nvPr/>
        </p:nvSpPr>
        <p:spPr>
          <a:xfrm>
            <a:off x="6243375" y="4496825"/>
            <a:ext cx="1329000" cy="349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rPr b="0" i="0" lang="en" sz="1500" u="none" cap="none" strike="noStrike">
                <a:solidFill>
                  <a:schemeClr val="dk2"/>
                </a:solidFill>
                <a:latin typeface="Arial"/>
                <a:ea typeface="Arial"/>
                <a:cs typeface="Arial"/>
                <a:sym typeface="Arial"/>
              </a:rPr>
              <a:t>Samantha</a:t>
            </a:r>
            <a:endParaRPr b="0" i="0" sz="15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500"/>
              <a:buFont typeface="Arial"/>
              <a:buNone/>
            </a:pPr>
            <a:r>
              <a:rPr b="0" i="0" lang="en" sz="1500" u="none" cap="none" strike="noStrike">
                <a:solidFill>
                  <a:schemeClr val="dk2"/>
                </a:solidFill>
                <a:latin typeface="Arial"/>
                <a:ea typeface="Arial"/>
                <a:cs typeface="Arial"/>
                <a:sym typeface="Arial"/>
              </a:rPr>
              <a:t>Siedlecki</a:t>
            </a:r>
            <a:endParaRPr b="0" i="0" sz="1500" u="none" cap="none" strike="noStrike">
              <a:solidFill>
                <a:schemeClr val="dk2"/>
              </a:solidFill>
              <a:latin typeface="Arial"/>
              <a:ea typeface="Arial"/>
              <a:cs typeface="Arial"/>
              <a:sym typeface="Arial"/>
            </a:endParaRPr>
          </a:p>
        </p:txBody>
      </p:sp>
      <p:sp>
        <p:nvSpPr>
          <p:cNvPr id="457" name="Google Shape;457;p27"/>
          <p:cNvSpPr txBox="1"/>
          <p:nvPr/>
        </p:nvSpPr>
        <p:spPr>
          <a:xfrm>
            <a:off x="4572000" y="4573025"/>
            <a:ext cx="1825500" cy="349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rPr b="0" i="0" lang="en" sz="1500" u="none" cap="none" strike="noStrike">
                <a:solidFill>
                  <a:schemeClr val="dk2"/>
                </a:solidFill>
                <a:latin typeface="Arial"/>
                <a:ea typeface="Arial"/>
                <a:cs typeface="Arial"/>
                <a:sym typeface="Arial"/>
              </a:rPr>
              <a:t>Samantha</a:t>
            </a:r>
            <a:endParaRPr b="0" i="0" sz="15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500"/>
              <a:buFont typeface="Arial"/>
              <a:buNone/>
            </a:pPr>
            <a:r>
              <a:rPr b="0" i="0" lang="en" sz="1500" u="none" cap="none" strike="noStrike">
                <a:solidFill>
                  <a:schemeClr val="dk2"/>
                </a:solidFill>
                <a:latin typeface="Arial"/>
                <a:ea typeface="Arial"/>
                <a:cs typeface="Arial"/>
                <a:sym typeface="Arial"/>
              </a:rPr>
              <a:t>Chisholm Hatfield</a:t>
            </a:r>
            <a:endParaRPr b="0" i="0" sz="1500" u="none" cap="none" strike="noStrike">
              <a:solidFill>
                <a:schemeClr val="dk2"/>
              </a:solidFill>
              <a:latin typeface="Arial"/>
              <a:ea typeface="Arial"/>
              <a:cs typeface="Arial"/>
              <a:sym typeface="Arial"/>
            </a:endParaRPr>
          </a:p>
        </p:txBody>
      </p:sp>
      <p:pic>
        <p:nvPicPr>
          <p:cNvPr id="458" name="Google Shape;458;p27"/>
          <p:cNvPicPr preferRelativeResize="0"/>
          <p:nvPr/>
        </p:nvPicPr>
        <p:blipFill rotWithShape="1">
          <a:blip r:embed="rId6">
            <a:alphaModFix/>
          </a:blip>
          <a:srcRect b="0" l="0" r="0" t="0"/>
          <a:stretch/>
        </p:blipFill>
        <p:spPr>
          <a:xfrm>
            <a:off x="7518275" y="3396575"/>
            <a:ext cx="1199700" cy="1199700"/>
          </a:xfrm>
          <a:prstGeom prst="ellipse">
            <a:avLst/>
          </a:prstGeom>
          <a:noFill/>
          <a:ln>
            <a:noFill/>
          </a:ln>
        </p:spPr>
      </p:pic>
      <p:sp>
        <p:nvSpPr>
          <p:cNvPr id="459" name="Google Shape;459;p27"/>
          <p:cNvSpPr txBox="1"/>
          <p:nvPr/>
        </p:nvSpPr>
        <p:spPr>
          <a:xfrm>
            <a:off x="7572375" y="4641275"/>
            <a:ext cx="1329000" cy="349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rPr b="0" i="0" lang="en" sz="1500" u="none" cap="none" strike="noStrike">
                <a:solidFill>
                  <a:schemeClr val="dk2"/>
                </a:solidFill>
                <a:latin typeface="Arial"/>
                <a:ea typeface="Arial"/>
                <a:cs typeface="Arial"/>
                <a:sym typeface="Arial"/>
              </a:rPr>
              <a:t>Yifan Zhu</a:t>
            </a:r>
            <a:endParaRPr b="0" i="0" sz="15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chemeClr val="dk2"/>
              </a:solidFill>
              <a:latin typeface="Arial"/>
              <a:ea typeface="Arial"/>
              <a:cs typeface="Arial"/>
              <a:sym typeface="Arial"/>
            </a:endParaRPr>
          </a:p>
        </p:txBody>
      </p:sp>
      <p:sp>
        <p:nvSpPr>
          <p:cNvPr id="460" name="Google Shape;460;p27"/>
          <p:cNvSpPr txBox="1"/>
          <p:nvPr>
            <p:ph type="title"/>
          </p:nvPr>
        </p:nvSpPr>
        <p:spPr>
          <a:xfrm>
            <a:off x="542925" y="20925"/>
            <a:ext cx="7886700" cy="5793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2700"/>
              <a:buFont typeface="Calibri"/>
              <a:buNone/>
            </a:pPr>
            <a:r>
              <a:rPr lang="en" sz="3000"/>
              <a:t>Project Component/Objective:</a:t>
            </a:r>
            <a:endParaRPr sz="3000"/>
          </a:p>
        </p:txBody>
      </p:sp>
      <p:sp>
        <p:nvSpPr>
          <p:cNvPr id="461" name="Google Shape;461;p27"/>
          <p:cNvSpPr txBox="1"/>
          <p:nvPr/>
        </p:nvSpPr>
        <p:spPr>
          <a:xfrm>
            <a:off x="526875" y="915800"/>
            <a:ext cx="8176500" cy="2070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chemeClr val="dk2"/>
                </a:solidFill>
                <a:latin typeface="Arial"/>
                <a:ea typeface="Arial"/>
                <a:cs typeface="Arial"/>
                <a:sym typeface="Arial"/>
              </a:rPr>
              <a:t>Important steps: </a:t>
            </a:r>
            <a:endParaRPr b="0" i="0" sz="1800" u="none" cap="none" strike="noStrike">
              <a:solidFill>
                <a:schemeClr val="dk2"/>
              </a:solidFill>
              <a:latin typeface="Arial"/>
              <a:ea typeface="Arial"/>
              <a:cs typeface="Arial"/>
              <a:sym typeface="Arial"/>
            </a:endParaRPr>
          </a:p>
          <a:p>
            <a:pPr indent="-342900" lvl="0" marL="457200" marR="0" rtl="0" algn="l">
              <a:lnSpc>
                <a:spcPct val="100000"/>
              </a:lnSpc>
              <a:spcBef>
                <a:spcPts val="0"/>
              </a:spcBef>
              <a:spcAft>
                <a:spcPts val="0"/>
              </a:spcAft>
              <a:buClr>
                <a:schemeClr val="dk2"/>
              </a:buClr>
              <a:buSzPts val="1800"/>
              <a:buFont typeface="Arial"/>
              <a:buChar char="●"/>
            </a:pPr>
            <a:r>
              <a:t/>
            </a:r>
            <a:endParaRPr b="0" i="0" sz="1800" u="none" cap="none" strike="noStrike">
              <a:solidFill>
                <a:schemeClr val="dk2"/>
              </a:solidFill>
              <a:latin typeface="Arial"/>
              <a:ea typeface="Arial"/>
              <a:cs typeface="Arial"/>
              <a:sym typeface="Arial"/>
            </a:endParaRPr>
          </a:p>
          <a:p>
            <a:pPr indent="-342900" lvl="0" marL="457200" marR="0" rtl="0" algn="l">
              <a:lnSpc>
                <a:spcPct val="100000"/>
              </a:lnSpc>
              <a:spcBef>
                <a:spcPts val="0"/>
              </a:spcBef>
              <a:spcAft>
                <a:spcPts val="0"/>
              </a:spcAft>
              <a:buClr>
                <a:schemeClr val="dk2"/>
              </a:buClr>
              <a:buSzPts val="1800"/>
              <a:buFont typeface="Arial"/>
              <a:buChar char="●"/>
            </a:pPr>
            <a:r>
              <a:t/>
            </a:r>
            <a:endParaRPr b="0" i="0" sz="1800" u="none" cap="none" strike="noStrike">
              <a:solidFill>
                <a:schemeClr val="dk2"/>
              </a:solidFill>
              <a:latin typeface="Arial"/>
              <a:ea typeface="Arial"/>
              <a:cs typeface="Arial"/>
              <a:sym typeface="Arial"/>
            </a:endParaRPr>
          </a:p>
          <a:p>
            <a:pPr indent="-342900" lvl="0" marL="457200" marR="0" rtl="0" algn="l">
              <a:lnSpc>
                <a:spcPct val="100000"/>
              </a:lnSpc>
              <a:spcBef>
                <a:spcPts val="0"/>
              </a:spcBef>
              <a:spcAft>
                <a:spcPts val="0"/>
              </a:spcAft>
              <a:buClr>
                <a:schemeClr val="dk2"/>
              </a:buClr>
              <a:buSzPts val="1800"/>
              <a:buFont typeface="Arial"/>
              <a:buChar char="●"/>
            </a:pPr>
            <a:r>
              <a:t/>
            </a:r>
            <a:endParaRPr b="0" i="0" sz="18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chemeClr val="dk2"/>
                </a:solidFill>
                <a:latin typeface="Arial"/>
                <a:ea typeface="Arial"/>
                <a:cs typeface="Arial"/>
                <a:sym typeface="Arial"/>
              </a:rPr>
              <a:t>Current challenges:</a:t>
            </a:r>
            <a:endParaRPr b="0" i="0" sz="1800" u="none" cap="none" strike="noStrike">
              <a:solidFill>
                <a:schemeClr val="dk2"/>
              </a:solidFill>
              <a:latin typeface="Arial"/>
              <a:ea typeface="Arial"/>
              <a:cs typeface="Arial"/>
              <a:sym typeface="Arial"/>
            </a:endParaRPr>
          </a:p>
          <a:p>
            <a:pPr indent="-342900" lvl="0" marL="457200" marR="0" rtl="0" algn="l">
              <a:lnSpc>
                <a:spcPct val="100000"/>
              </a:lnSpc>
              <a:spcBef>
                <a:spcPts val="0"/>
              </a:spcBef>
              <a:spcAft>
                <a:spcPts val="0"/>
              </a:spcAft>
              <a:buClr>
                <a:schemeClr val="dk2"/>
              </a:buClr>
              <a:buSzPts val="1800"/>
              <a:buFont typeface="Arial"/>
              <a:buChar char="●"/>
            </a:pPr>
            <a:r>
              <a:t/>
            </a:r>
            <a:endParaRPr b="0" i="0" sz="1800" u="none" cap="none" strike="noStrike">
              <a:solidFill>
                <a:schemeClr val="dk2"/>
              </a:solidFill>
              <a:latin typeface="Arial"/>
              <a:ea typeface="Arial"/>
              <a:cs typeface="Arial"/>
              <a:sym typeface="Arial"/>
            </a:endParaRPr>
          </a:p>
          <a:p>
            <a:pPr indent="-342900" lvl="0" marL="457200" marR="0" rtl="0" algn="l">
              <a:lnSpc>
                <a:spcPct val="100000"/>
              </a:lnSpc>
              <a:spcBef>
                <a:spcPts val="0"/>
              </a:spcBef>
              <a:spcAft>
                <a:spcPts val="0"/>
              </a:spcAft>
              <a:buClr>
                <a:schemeClr val="dk2"/>
              </a:buClr>
              <a:buSzPts val="1800"/>
              <a:buFont typeface="Arial"/>
              <a:buChar char="●"/>
            </a:pPr>
            <a:r>
              <a:t/>
            </a:r>
            <a:endParaRPr b="0" i="0" sz="1800" u="none" cap="none" strike="noStrike">
              <a:solidFill>
                <a:schemeClr val="dk2"/>
              </a:solidFill>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5" name="Shape 465"/>
        <p:cNvGrpSpPr/>
        <p:nvPr/>
      </p:nvGrpSpPr>
      <p:grpSpPr>
        <a:xfrm>
          <a:off x="0" y="0"/>
          <a:ext cx="0" cy="0"/>
          <a:chOff x="0" y="0"/>
          <a:chExt cx="0" cy="0"/>
        </a:xfrm>
      </p:grpSpPr>
      <p:pic>
        <p:nvPicPr>
          <p:cNvPr id="466" name="Google Shape;466;p28"/>
          <p:cNvPicPr preferRelativeResize="0"/>
          <p:nvPr/>
        </p:nvPicPr>
        <p:blipFill rotWithShape="1">
          <a:blip r:embed="rId3">
            <a:alphaModFix amt="14000"/>
          </a:blip>
          <a:srcRect b="0" l="0" r="0" t="0"/>
          <a:stretch/>
        </p:blipFill>
        <p:spPr>
          <a:xfrm>
            <a:off x="0" y="-216900"/>
            <a:ext cx="9144003" cy="6858002"/>
          </a:xfrm>
          <a:prstGeom prst="rect">
            <a:avLst/>
          </a:prstGeom>
          <a:noFill/>
          <a:ln>
            <a:noFill/>
          </a:ln>
        </p:spPr>
      </p:pic>
      <p:sp>
        <p:nvSpPr>
          <p:cNvPr id="467" name="Google Shape;467;p28"/>
          <p:cNvSpPr txBox="1"/>
          <p:nvPr/>
        </p:nvSpPr>
        <p:spPr>
          <a:xfrm>
            <a:off x="542925" y="546497"/>
            <a:ext cx="7448700" cy="10389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2100"/>
              <a:buFont typeface="Arial"/>
              <a:buNone/>
            </a:pPr>
            <a:r>
              <a:rPr b="1" i="0" lang="en" sz="2100" u="none" cap="none" strike="noStrike">
                <a:solidFill>
                  <a:schemeClr val="dk1"/>
                </a:solidFill>
                <a:latin typeface="Calibri"/>
                <a:ea typeface="Calibri"/>
                <a:cs typeface="Calibri"/>
                <a:sym typeface="Calibri"/>
              </a:rPr>
              <a:t>Objective 4</a:t>
            </a:r>
            <a:r>
              <a:rPr b="0" i="0" lang="en" sz="2100" u="none" cap="none" strike="noStrike">
                <a:solidFill>
                  <a:schemeClr val="dk1"/>
                </a:solidFill>
                <a:latin typeface="Calibri"/>
                <a:ea typeface="Calibri"/>
                <a:cs typeface="Calibri"/>
                <a:sym typeface="Calibri"/>
              </a:rPr>
              <a:t>: Co-develop climate-ready management options for the Dungeness crab fishery</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100"/>
              <a:buFont typeface="Arial"/>
              <a:buNone/>
            </a:pPr>
            <a:r>
              <a:t/>
            </a:r>
            <a:endParaRPr b="0" i="0" sz="2100" u="none" cap="none" strike="noStrike">
              <a:solidFill>
                <a:schemeClr val="dk1"/>
              </a:solidFill>
              <a:latin typeface="Calibri"/>
              <a:ea typeface="Calibri"/>
              <a:cs typeface="Calibri"/>
              <a:sym typeface="Calibri"/>
            </a:endParaRPr>
          </a:p>
        </p:txBody>
      </p:sp>
      <p:pic>
        <p:nvPicPr>
          <p:cNvPr descr="Chris Free (@ChrisFree14) / Twitter" id="468" name="Google Shape;468;p28"/>
          <p:cNvPicPr preferRelativeResize="0"/>
          <p:nvPr/>
        </p:nvPicPr>
        <p:blipFill rotWithShape="1">
          <a:blip r:embed="rId4">
            <a:alphaModFix/>
          </a:blip>
          <a:srcRect b="0" l="0" r="0" t="0"/>
          <a:stretch/>
        </p:blipFill>
        <p:spPr>
          <a:xfrm>
            <a:off x="6297017" y="3174656"/>
            <a:ext cx="1213800" cy="1213800"/>
          </a:xfrm>
          <a:prstGeom prst="ellipse">
            <a:avLst/>
          </a:prstGeom>
          <a:noFill/>
          <a:ln>
            <a:noFill/>
          </a:ln>
        </p:spPr>
      </p:pic>
      <p:pic>
        <p:nvPicPr>
          <p:cNvPr descr="Kiva Oken | NOAA Fisheries" id="469" name="Google Shape;469;p28"/>
          <p:cNvPicPr preferRelativeResize="0"/>
          <p:nvPr/>
        </p:nvPicPr>
        <p:blipFill rotWithShape="1">
          <a:blip r:embed="rId5">
            <a:alphaModFix/>
          </a:blip>
          <a:srcRect b="0" l="0" r="0" t="0"/>
          <a:stretch/>
        </p:blipFill>
        <p:spPr>
          <a:xfrm>
            <a:off x="4937430" y="3166856"/>
            <a:ext cx="1213800" cy="1213800"/>
          </a:xfrm>
          <a:prstGeom prst="ellipse">
            <a:avLst/>
          </a:prstGeom>
          <a:noFill/>
          <a:ln>
            <a:noFill/>
          </a:ln>
        </p:spPr>
      </p:pic>
      <p:pic>
        <p:nvPicPr>
          <p:cNvPr descr="NOAA Fisheries NWFSC (@NOAAFish_NWFSC) / Twitter" id="470" name="Google Shape;470;p28"/>
          <p:cNvPicPr preferRelativeResize="0"/>
          <p:nvPr/>
        </p:nvPicPr>
        <p:blipFill rotWithShape="1">
          <a:blip r:embed="rId6">
            <a:alphaModFix/>
          </a:blip>
          <a:srcRect b="0" l="0" r="0" t="0"/>
          <a:stretch/>
        </p:blipFill>
        <p:spPr>
          <a:xfrm>
            <a:off x="3577824" y="3174651"/>
            <a:ext cx="1213800" cy="1213800"/>
          </a:xfrm>
          <a:prstGeom prst="ellipse">
            <a:avLst/>
          </a:prstGeom>
          <a:noFill/>
          <a:ln>
            <a:noFill/>
          </a:ln>
        </p:spPr>
      </p:pic>
      <p:sp>
        <p:nvSpPr>
          <p:cNvPr id="471" name="Google Shape;471;p28"/>
          <p:cNvSpPr txBox="1"/>
          <p:nvPr/>
        </p:nvSpPr>
        <p:spPr>
          <a:xfrm>
            <a:off x="3493425" y="4323700"/>
            <a:ext cx="1547700" cy="738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chemeClr val="dk2"/>
                </a:solidFill>
                <a:latin typeface="Arial"/>
                <a:ea typeface="Arial"/>
                <a:cs typeface="Arial"/>
                <a:sym typeface="Arial"/>
              </a:rPr>
              <a:t>Kate Richerson</a:t>
            </a:r>
            <a:endParaRPr b="0" i="0" sz="1800" u="none" cap="none" strike="noStrike">
              <a:solidFill>
                <a:schemeClr val="dk2"/>
              </a:solidFill>
              <a:latin typeface="Arial"/>
              <a:ea typeface="Arial"/>
              <a:cs typeface="Arial"/>
              <a:sym typeface="Arial"/>
            </a:endParaRPr>
          </a:p>
        </p:txBody>
      </p:sp>
      <p:sp>
        <p:nvSpPr>
          <p:cNvPr id="472" name="Google Shape;472;p28"/>
          <p:cNvSpPr txBox="1"/>
          <p:nvPr/>
        </p:nvSpPr>
        <p:spPr>
          <a:xfrm>
            <a:off x="4880575" y="4393100"/>
            <a:ext cx="1327500" cy="461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chemeClr val="dk2"/>
                </a:solidFill>
                <a:latin typeface="Arial"/>
                <a:ea typeface="Arial"/>
                <a:cs typeface="Arial"/>
                <a:sym typeface="Arial"/>
              </a:rPr>
              <a:t>Kiva Oken</a:t>
            </a:r>
            <a:endParaRPr b="0" i="0" sz="1800" u="none" cap="none" strike="noStrike">
              <a:solidFill>
                <a:schemeClr val="dk2"/>
              </a:solidFill>
              <a:latin typeface="Arial"/>
              <a:ea typeface="Arial"/>
              <a:cs typeface="Arial"/>
              <a:sym typeface="Arial"/>
            </a:endParaRPr>
          </a:p>
        </p:txBody>
      </p:sp>
      <p:sp>
        <p:nvSpPr>
          <p:cNvPr id="473" name="Google Shape;473;p28"/>
          <p:cNvSpPr txBox="1"/>
          <p:nvPr/>
        </p:nvSpPr>
        <p:spPr>
          <a:xfrm>
            <a:off x="6376400" y="4393100"/>
            <a:ext cx="1327500" cy="461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chemeClr val="dk2"/>
                </a:solidFill>
                <a:latin typeface="Arial"/>
                <a:ea typeface="Arial"/>
                <a:cs typeface="Arial"/>
                <a:sym typeface="Arial"/>
              </a:rPr>
              <a:t>Chris Free</a:t>
            </a:r>
            <a:endParaRPr b="0" i="0" sz="1800" u="none" cap="none" strike="noStrike">
              <a:solidFill>
                <a:schemeClr val="dk2"/>
              </a:solidFill>
              <a:latin typeface="Arial"/>
              <a:ea typeface="Arial"/>
              <a:cs typeface="Arial"/>
              <a:sym typeface="Arial"/>
            </a:endParaRPr>
          </a:p>
        </p:txBody>
      </p:sp>
      <p:sp>
        <p:nvSpPr>
          <p:cNvPr id="474" name="Google Shape;474;p28"/>
          <p:cNvSpPr txBox="1"/>
          <p:nvPr>
            <p:ph type="title"/>
          </p:nvPr>
        </p:nvSpPr>
        <p:spPr>
          <a:xfrm>
            <a:off x="542925" y="20925"/>
            <a:ext cx="7886700" cy="5793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2700"/>
              <a:buFont typeface="Calibri"/>
              <a:buNone/>
            </a:pPr>
            <a:r>
              <a:rPr lang="en" sz="3000"/>
              <a:t>Project Component/Objective:</a:t>
            </a:r>
            <a:endParaRPr sz="3000"/>
          </a:p>
        </p:txBody>
      </p:sp>
      <p:sp>
        <p:nvSpPr>
          <p:cNvPr id="475" name="Google Shape;475;p28"/>
          <p:cNvSpPr txBox="1"/>
          <p:nvPr/>
        </p:nvSpPr>
        <p:spPr>
          <a:xfrm>
            <a:off x="526875" y="1220600"/>
            <a:ext cx="8176500" cy="2070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chemeClr val="dk2"/>
                </a:solidFill>
                <a:latin typeface="Arial"/>
                <a:ea typeface="Arial"/>
                <a:cs typeface="Arial"/>
                <a:sym typeface="Arial"/>
              </a:rPr>
              <a:t>Important steps: </a:t>
            </a:r>
            <a:endParaRPr b="0" i="0" sz="1800" u="none" cap="none" strike="noStrike">
              <a:solidFill>
                <a:schemeClr val="dk2"/>
              </a:solidFill>
              <a:latin typeface="Arial"/>
              <a:ea typeface="Arial"/>
              <a:cs typeface="Arial"/>
              <a:sym typeface="Arial"/>
            </a:endParaRPr>
          </a:p>
          <a:p>
            <a:pPr indent="-342900" lvl="0" marL="457200" marR="0" rtl="0" algn="l">
              <a:lnSpc>
                <a:spcPct val="100000"/>
              </a:lnSpc>
              <a:spcBef>
                <a:spcPts val="0"/>
              </a:spcBef>
              <a:spcAft>
                <a:spcPts val="0"/>
              </a:spcAft>
              <a:buClr>
                <a:schemeClr val="dk2"/>
              </a:buClr>
              <a:buSzPts val="1800"/>
              <a:buFont typeface="Arial"/>
              <a:buChar char="●"/>
            </a:pPr>
            <a:r>
              <a:t/>
            </a:r>
            <a:endParaRPr b="0" i="0" sz="1800" u="none" cap="none" strike="noStrike">
              <a:solidFill>
                <a:schemeClr val="dk2"/>
              </a:solidFill>
              <a:latin typeface="Arial"/>
              <a:ea typeface="Arial"/>
              <a:cs typeface="Arial"/>
              <a:sym typeface="Arial"/>
            </a:endParaRPr>
          </a:p>
          <a:p>
            <a:pPr indent="-342900" lvl="0" marL="457200" marR="0" rtl="0" algn="l">
              <a:lnSpc>
                <a:spcPct val="100000"/>
              </a:lnSpc>
              <a:spcBef>
                <a:spcPts val="0"/>
              </a:spcBef>
              <a:spcAft>
                <a:spcPts val="0"/>
              </a:spcAft>
              <a:buClr>
                <a:schemeClr val="dk2"/>
              </a:buClr>
              <a:buSzPts val="1800"/>
              <a:buFont typeface="Arial"/>
              <a:buChar char="●"/>
            </a:pPr>
            <a:r>
              <a:t/>
            </a:r>
            <a:endParaRPr b="0" i="0" sz="1800" u="none" cap="none" strike="noStrike">
              <a:solidFill>
                <a:schemeClr val="dk2"/>
              </a:solidFill>
              <a:latin typeface="Arial"/>
              <a:ea typeface="Arial"/>
              <a:cs typeface="Arial"/>
              <a:sym typeface="Arial"/>
            </a:endParaRPr>
          </a:p>
          <a:p>
            <a:pPr indent="-342900" lvl="0" marL="457200" marR="0" rtl="0" algn="l">
              <a:lnSpc>
                <a:spcPct val="100000"/>
              </a:lnSpc>
              <a:spcBef>
                <a:spcPts val="0"/>
              </a:spcBef>
              <a:spcAft>
                <a:spcPts val="0"/>
              </a:spcAft>
              <a:buClr>
                <a:schemeClr val="dk2"/>
              </a:buClr>
              <a:buSzPts val="1800"/>
              <a:buFont typeface="Arial"/>
              <a:buChar char="●"/>
            </a:pPr>
            <a:r>
              <a:t/>
            </a:r>
            <a:endParaRPr b="0" i="0" sz="18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chemeClr val="dk2"/>
                </a:solidFill>
                <a:latin typeface="Arial"/>
                <a:ea typeface="Arial"/>
                <a:cs typeface="Arial"/>
                <a:sym typeface="Arial"/>
              </a:rPr>
              <a:t>Current challenges:</a:t>
            </a:r>
            <a:endParaRPr b="0" i="0" sz="1800" u="none" cap="none" strike="noStrike">
              <a:solidFill>
                <a:schemeClr val="dk2"/>
              </a:solidFill>
              <a:latin typeface="Arial"/>
              <a:ea typeface="Arial"/>
              <a:cs typeface="Arial"/>
              <a:sym typeface="Arial"/>
            </a:endParaRPr>
          </a:p>
          <a:p>
            <a:pPr indent="-342900" lvl="0" marL="457200" marR="0" rtl="0" algn="l">
              <a:lnSpc>
                <a:spcPct val="100000"/>
              </a:lnSpc>
              <a:spcBef>
                <a:spcPts val="0"/>
              </a:spcBef>
              <a:spcAft>
                <a:spcPts val="0"/>
              </a:spcAft>
              <a:buClr>
                <a:schemeClr val="dk2"/>
              </a:buClr>
              <a:buSzPts val="1800"/>
              <a:buFont typeface="Arial"/>
              <a:buChar char="●"/>
            </a:pPr>
            <a:r>
              <a:t/>
            </a:r>
            <a:endParaRPr b="0" i="0" sz="1800" u="none" cap="none" strike="noStrike">
              <a:solidFill>
                <a:schemeClr val="dk2"/>
              </a:solidFill>
              <a:latin typeface="Arial"/>
              <a:ea typeface="Arial"/>
              <a:cs typeface="Arial"/>
              <a:sym typeface="Arial"/>
            </a:endParaRPr>
          </a:p>
          <a:p>
            <a:pPr indent="-342900" lvl="0" marL="457200" marR="0" rtl="0" algn="l">
              <a:lnSpc>
                <a:spcPct val="100000"/>
              </a:lnSpc>
              <a:spcBef>
                <a:spcPts val="0"/>
              </a:spcBef>
              <a:spcAft>
                <a:spcPts val="0"/>
              </a:spcAft>
              <a:buClr>
                <a:schemeClr val="dk2"/>
              </a:buClr>
              <a:buSzPts val="1800"/>
              <a:buFont typeface="Arial"/>
              <a:buChar char="●"/>
            </a:pPr>
            <a:r>
              <a:t/>
            </a:r>
            <a:endParaRPr b="0" i="0" sz="1800" u="none" cap="none" strike="noStrike">
              <a:solidFill>
                <a:schemeClr val="dk2"/>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9" name="Shape 479"/>
        <p:cNvGrpSpPr/>
        <p:nvPr/>
      </p:nvGrpSpPr>
      <p:grpSpPr>
        <a:xfrm>
          <a:off x="0" y="0"/>
          <a:ext cx="0" cy="0"/>
          <a:chOff x="0" y="0"/>
          <a:chExt cx="0" cy="0"/>
        </a:xfrm>
      </p:grpSpPr>
      <p:pic>
        <p:nvPicPr>
          <p:cNvPr id="480" name="Google Shape;480;p29"/>
          <p:cNvPicPr preferRelativeResize="0"/>
          <p:nvPr/>
        </p:nvPicPr>
        <p:blipFill rotWithShape="1">
          <a:blip r:embed="rId3">
            <a:alphaModFix amt="14000"/>
          </a:blip>
          <a:srcRect b="0" l="0" r="0" t="0"/>
          <a:stretch/>
        </p:blipFill>
        <p:spPr>
          <a:xfrm>
            <a:off x="0" y="-216900"/>
            <a:ext cx="9144003" cy="6858002"/>
          </a:xfrm>
          <a:prstGeom prst="rect">
            <a:avLst/>
          </a:prstGeom>
          <a:noFill/>
          <a:ln>
            <a:noFill/>
          </a:ln>
        </p:spPr>
      </p:pic>
      <p:sp>
        <p:nvSpPr>
          <p:cNvPr id="481" name="Google Shape;481;p29"/>
          <p:cNvSpPr txBox="1"/>
          <p:nvPr/>
        </p:nvSpPr>
        <p:spPr>
          <a:xfrm>
            <a:off x="542925" y="546500"/>
            <a:ext cx="7886700" cy="7158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2100"/>
              <a:buFont typeface="Arial"/>
              <a:buNone/>
            </a:pPr>
            <a:r>
              <a:rPr b="1" i="0" lang="en" sz="2100" u="none" cap="none" strike="noStrike">
                <a:solidFill>
                  <a:schemeClr val="dk1"/>
                </a:solidFill>
                <a:latin typeface="Calibri"/>
                <a:ea typeface="Calibri"/>
                <a:cs typeface="Calibri"/>
                <a:sym typeface="Calibri"/>
              </a:rPr>
              <a:t>Project Management</a:t>
            </a:r>
            <a:r>
              <a:rPr b="0" i="0" lang="en" sz="2100" u="none" cap="none" strike="noStrike">
                <a:solidFill>
                  <a:schemeClr val="dk1"/>
                </a:solidFill>
                <a:latin typeface="Calibri"/>
                <a:ea typeface="Calibri"/>
                <a:cs typeface="Calibri"/>
                <a:sym typeface="Calibri"/>
              </a:rPr>
              <a:t>: Project planning, oversight and coordination, engagement of MTAG, reporting</a:t>
            </a:r>
            <a:endParaRPr b="0" i="0" sz="2100" u="none" cap="none" strike="noStrike">
              <a:solidFill>
                <a:schemeClr val="dk1"/>
              </a:solidFill>
              <a:latin typeface="Calibri"/>
              <a:ea typeface="Calibri"/>
              <a:cs typeface="Calibri"/>
              <a:sym typeface="Calibri"/>
            </a:endParaRPr>
          </a:p>
        </p:txBody>
      </p:sp>
      <p:sp>
        <p:nvSpPr>
          <p:cNvPr id="482" name="Google Shape;482;p29"/>
          <p:cNvSpPr txBox="1"/>
          <p:nvPr>
            <p:ph type="title"/>
          </p:nvPr>
        </p:nvSpPr>
        <p:spPr>
          <a:xfrm>
            <a:off x="542925" y="20925"/>
            <a:ext cx="7886700" cy="5793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2700"/>
              <a:buFont typeface="Calibri"/>
              <a:buNone/>
            </a:pPr>
            <a:r>
              <a:rPr lang="en" sz="3000"/>
              <a:t>Project Component/Objective:</a:t>
            </a:r>
            <a:endParaRPr sz="3000"/>
          </a:p>
        </p:txBody>
      </p:sp>
      <p:sp>
        <p:nvSpPr>
          <p:cNvPr id="483" name="Google Shape;483;p29"/>
          <p:cNvSpPr txBox="1"/>
          <p:nvPr/>
        </p:nvSpPr>
        <p:spPr>
          <a:xfrm>
            <a:off x="526875" y="1220600"/>
            <a:ext cx="8176500" cy="2070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chemeClr val="dk2"/>
                </a:solidFill>
                <a:latin typeface="Arial"/>
                <a:ea typeface="Arial"/>
                <a:cs typeface="Arial"/>
                <a:sym typeface="Arial"/>
              </a:rPr>
              <a:t>Important steps: </a:t>
            </a:r>
            <a:endParaRPr b="0" i="0" sz="1800" u="none" cap="none" strike="noStrike">
              <a:solidFill>
                <a:schemeClr val="dk2"/>
              </a:solidFill>
              <a:latin typeface="Arial"/>
              <a:ea typeface="Arial"/>
              <a:cs typeface="Arial"/>
              <a:sym typeface="Arial"/>
            </a:endParaRPr>
          </a:p>
          <a:p>
            <a:pPr indent="-342900" lvl="0" marL="457200" marR="0" rtl="0" algn="l">
              <a:lnSpc>
                <a:spcPct val="100000"/>
              </a:lnSpc>
              <a:spcBef>
                <a:spcPts val="0"/>
              </a:spcBef>
              <a:spcAft>
                <a:spcPts val="0"/>
              </a:spcAft>
              <a:buClr>
                <a:schemeClr val="dk2"/>
              </a:buClr>
              <a:buSzPts val="1800"/>
              <a:buFont typeface="Arial"/>
              <a:buChar char="●"/>
            </a:pPr>
            <a:r>
              <a:t/>
            </a:r>
            <a:endParaRPr b="0" i="0" sz="1800" u="none" cap="none" strike="noStrike">
              <a:solidFill>
                <a:schemeClr val="dk2"/>
              </a:solidFill>
              <a:latin typeface="Arial"/>
              <a:ea typeface="Arial"/>
              <a:cs typeface="Arial"/>
              <a:sym typeface="Arial"/>
            </a:endParaRPr>
          </a:p>
          <a:p>
            <a:pPr indent="-342900" lvl="0" marL="457200" marR="0" rtl="0" algn="l">
              <a:lnSpc>
                <a:spcPct val="100000"/>
              </a:lnSpc>
              <a:spcBef>
                <a:spcPts val="0"/>
              </a:spcBef>
              <a:spcAft>
                <a:spcPts val="0"/>
              </a:spcAft>
              <a:buClr>
                <a:schemeClr val="dk2"/>
              </a:buClr>
              <a:buSzPts val="1800"/>
              <a:buFont typeface="Arial"/>
              <a:buChar char="●"/>
            </a:pPr>
            <a:r>
              <a:t/>
            </a:r>
            <a:endParaRPr b="0" i="0" sz="1800" u="none" cap="none" strike="noStrike">
              <a:solidFill>
                <a:schemeClr val="dk2"/>
              </a:solidFill>
              <a:latin typeface="Arial"/>
              <a:ea typeface="Arial"/>
              <a:cs typeface="Arial"/>
              <a:sym typeface="Arial"/>
            </a:endParaRPr>
          </a:p>
          <a:p>
            <a:pPr indent="-342900" lvl="0" marL="457200" marR="0" rtl="0" algn="l">
              <a:lnSpc>
                <a:spcPct val="100000"/>
              </a:lnSpc>
              <a:spcBef>
                <a:spcPts val="0"/>
              </a:spcBef>
              <a:spcAft>
                <a:spcPts val="0"/>
              </a:spcAft>
              <a:buClr>
                <a:schemeClr val="dk2"/>
              </a:buClr>
              <a:buSzPts val="1800"/>
              <a:buFont typeface="Arial"/>
              <a:buChar char="●"/>
            </a:pPr>
            <a:r>
              <a:t/>
            </a:r>
            <a:endParaRPr b="0" i="0" sz="18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chemeClr val="dk2"/>
                </a:solidFill>
                <a:latin typeface="Arial"/>
                <a:ea typeface="Arial"/>
                <a:cs typeface="Arial"/>
                <a:sym typeface="Arial"/>
              </a:rPr>
              <a:t>Current challenges:</a:t>
            </a:r>
            <a:endParaRPr b="0" i="0" sz="1800" u="none" cap="none" strike="noStrike">
              <a:solidFill>
                <a:schemeClr val="dk2"/>
              </a:solidFill>
              <a:latin typeface="Arial"/>
              <a:ea typeface="Arial"/>
              <a:cs typeface="Arial"/>
              <a:sym typeface="Arial"/>
            </a:endParaRPr>
          </a:p>
          <a:p>
            <a:pPr indent="-342900" lvl="0" marL="457200" marR="0" rtl="0" algn="l">
              <a:lnSpc>
                <a:spcPct val="100000"/>
              </a:lnSpc>
              <a:spcBef>
                <a:spcPts val="0"/>
              </a:spcBef>
              <a:spcAft>
                <a:spcPts val="0"/>
              </a:spcAft>
              <a:buClr>
                <a:schemeClr val="dk2"/>
              </a:buClr>
              <a:buSzPts val="1800"/>
              <a:buFont typeface="Arial"/>
              <a:buChar char="●"/>
            </a:pPr>
            <a:r>
              <a:t/>
            </a:r>
            <a:endParaRPr b="0" i="0" sz="1800" u="none" cap="none" strike="noStrike">
              <a:solidFill>
                <a:schemeClr val="dk2"/>
              </a:solidFill>
              <a:latin typeface="Arial"/>
              <a:ea typeface="Arial"/>
              <a:cs typeface="Arial"/>
              <a:sym typeface="Arial"/>
            </a:endParaRPr>
          </a:p>
          <a:p>
            <a:pPr indent="-342900" lvl="0" marL="457200" marR="0" rtl="0" algn="l">
              <a:lnSpc>
                <a:spcPct val="100000"/>
              </a:lnSpc>
              <a:spcBef>
                <a:spcPts val="0"/>
              </a:spcBef>
              <a:spcAft>
                <a:spcPts val="0"/>
              </a:spcAft>
              <a:buClr>
                <a:schemeClr val="dk2"/>
              </a:buClr>
              <a:buSzPts val="1800"/>
              <a:buFont typeface="Arial"/>
              <a:buChar char="●"/>
            </a:pPr>
            <a:r>
              <a:t/>
            </a:r>
            <a:endParaRPr b="0" i="0" sz="1800" u="none" cap="none" strike="noStrike">
              <a:solidFill>
                <a:schemeClr val="dk2"/>
              </a:solidFill>
              <a:latin typeface="Arial"/>
              <a:ea typeface="Arial"/>
              <a:cs typeface="Arial"/>
              <a:sym typeface="Arial"/>
            </a:endParaRPr>
          </a:p>
        </p:txBody>
      </p:sp>
      <p:pic>
        <p:nvPicPr>
          <p:cNvPr descr="Dr. Richard Feely selected as a AAAS Fellow | NOAA Pacific Marine  Environmental Laboratory (PMEL)" id="484" name="Google Shape;484;p29"/>
          <p:cNvPicPr preferRelativeResize="0"/>
          <p:nvPr/>
        </p:nvPicPr>
        <p:blipFill rotWithShape="1">
          <a:blip r:embed="rId4">
            <a:alphaModFix/>
          </a:blip>
          <a:srcRect b="0" l="0" r="0" t="0"/>
          <a:stretch/>
        </p:blipFill>
        <p:spPr>
          <a:xfrm>
            <a:off x="6142569" y="3563700"/>
            <a:ext cx="934800" cy="1066800"/>
          </a:xfrm>
          <a:prstGeom prst="ellipse">
            <a:avLst/>
          </a:prstGeom>
          <a:noFill/>
          <a:ln>
            <a:noFill/>
          </a:ln>
        </p:spPr>
      </p:pic>
      <p:sp>
        <p:nvSpPr>
          <p:cNvPr id="485" name="Google Shape;485;p29"/>
          <p:cNvSpPr txBox="1"/>
          <p:nvPr/>
        </p:nvSpPr>
        <p:spPr>
          <a:xfrm>
            <a:off x="6068600" y="4623900"/>
            <a:ext cx="1329000" cy="349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rPr b="0" i="0" lang="en" sz="1500" u="none" cap="none" strike="noStrike">
                <a:solidFill>
                  <a:schemeClr val="dk2"/>
                </a:solidFill>
                <a:latin typeface="Arial"/>
                <a:ea typeface="Arial"/>
                <a:cs typeface="Arial"/>
                <a:sym typeface="Arial"/>
              </a:rPr>
              <a:t>Dick Feely</a:t>
            </a:r>
            <a:endParaRPr b="0" i="0" sz="1500" u="none" cap="none" strike="noStrike">
              <a:solidFill>
                <a:schemeClr val="dk2"/>
              </a:solidFill>
              <a:latin typeface="Arial"/>
              <a:ea typeface="Arial"/>
              <a:cs typeface="Arial"/>
              <a:sym typeface="Arial"/>
            </a:endParaRPr>
          </a:p>
        </p:txBody>
      </p:sp>
      <p:pic>
        <p:nvPicPr>
          <p:cNvPr descr="Dr. Richard Feely selected as a AAAS Fellow | NOAA Pacific Marine  Environmental Laboratory (PMEL)" id="486" name="Google Shape;486;p29"/>
          <p:cNvPicPr preferRelativeResize="0"/>
          <p:nvPr/>
        </p:nvPicPr>
        <p:blipFill rotWithShape="1">
          <a:blip r:embed="rId4">
            <a:alphaModFix/>
          </a:blip>
          <a:srcRect b="0" l="0" r="0" t="0"/>
          <a:stretch/>
        </p:blipFill>
        <p:spPr>
          <a:xfrm>
            <a:off x="4887544" y="3561650"/>
            <a:ext cx="934800" cy="1066800"/>
          </a:xfrm>
          <a:prstGeom prst="ellipse">
            <a:avLst/>
          </a:prstGeom>
          <a:noFill/>
          <a:ln>
            <a:noFill/>
          </a:ln>
        </p:spPr>
      </p:pic>
      <p:sp>
        <p:nvSpPr>
          <p:cNvPr id="487" name="Google Shape;487;p29"/>
          <p:cNvSpPr txBox="1"/>
          <p:nvPr/>
        </p:nvSpPr>
        <p:spPr>
          <a:xfrm>
            <a:off x="4690450" y="4623900"/>
            <a:ext cx="1329000" cy="349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rPr b="0" i="0" lang="en" sz="1500" u="none" cap="none" strike="noStrike">
                <a:solidFill>
                  <a:schemeClr val="dk2"/>
                </a:solidFill>
                <a:latin typeface="Arial"/>
                <a:ea typeface="Arial"/>
                <a:cs typeface="Arial"/>
                <a:sym typeface="Arial"/>
              </a:rPr>
              <a:t>Francis Chan</a:t>
            </a:r>
            <a:endParaRPr b="0" i="0" sz="1500" u="none" cap="none" strike="noStrike">
              <a:solidFill>
                <a:schemeClr val="dk2"/>
              </a:solidFill>
              <a:latin typeface="Arial"/>
              <a:ea typeface="Arial"/>
              <a:cs typeface="Arial"/>
              <a:sym typeface="Arial"/>
            </a:endParaRPr>
          </a:p>
        </p:txBody>
      </p:sp>
      <p:sp>
        <p:nvSpPr>
          <p:cNvPr id="488" name="Google Shape;488;p29"/>
          <p:cNvSpPr txBox="1"/>
          <p:nvPr/>
        </p:nvSpPr>
        <p:spPr>
          <a:xfrm>
            <a:off x="4813575" y="3561650"/>
            <a:ext cx="1329000" cy="645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rgbClr val="FF0000"/>
                </a:solidFill>
                <a:latin typeface="Arial"/>
                <a:ea typeface="Arial"/>
                <a:cs typeface="Arial"/>
                <a:sym typeface="Arial"/>
              </a:rPr>
              <a:t>Replace photo</a:t>
            </a:r>
            <a:endParaRPr b="0" i="0" sz="1800" u="none" cap="none" strike="noStrike">
              <a:solidFill>
                <a:srgbClr val="FF0000"/>
              </a:solidFill>
              <a:latin typeface="Arial"/>
              <a:ea typeface="Arial"/>
              <a:cs typeface="Arial"/>
              <a:sym typeface="Arial"/>
            </a:endParaRPr>
          </a:p>
        </p:txBody>
      </p:sp>
      <p:sp>
        <p:nvSpPr>
          <p:cNvPr id="489" name="Google Shape;489;p29"/>
          <p:cNvSpPr txBox="1"/>
          <p:nvPr/>
        </p:nvSpPr>
        <p:spPr>
          <a:xfrm>
            <a:off x="7397600" y="3634750"/>
            <a:ext cx="1329000" cy="1038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rgbClr val="FF0000"/>
                </a:solidFill>
                <a:latin typeface="Arial"/>
                <a:ea typeface="Arial"/>
                <a:cs typeface="Arial"/>
                <a:sym typeface="Arial"/>
              </a:rPr>
              <a:t>Add Jenny? Vera? </a:t>
            </a:r>
            <a:endParaRPr b="0" i="0" sz="1800" u="none" cap="none" strike="noStrike">
              <a:solidFill>
                <a:srgbClr val="FF0000"/>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 name="Shape 155"/>
        <p:cNvGrpSpPr/>
        <p:nvPr/>
      </p:nvGrpSpPr>
      <p:grpSpPr>
        <a:xfrm>
          <a:off x="0" y="0"/>
          <a:ext cx="0" cy="0"/>
          <a:chOff x="0" y="0"/>
          <a:chExt cx="0" cy="0"/>
        </a:xfrm>
      </p:grpSpPr>
      <p:pic>
        <p:nvPicPr>
          <p:cNvPr id="156" name="Google Shape;156;p3"/>
          <p:cNvPicPr preferRelativeResize="0"/>
          <p:nvPr/>
        </p:nvPicPr>
        <p:blipFill rotWithShape="1">
          <a:blip r:embed="rId3">
            <a:alphaModFix/>
          </a:blip>
          <a:srcRect b="0" l="0" r="0" t="0"/>
          <a:stretch/>
        </p:blipFill>
        <p:spPr>
          <a:xfrm>
            <a:off x="0" y="-216900"/>
            <a:ext cx="9144003" cy="6858002"/>
          </a:xfrm>
          <a:prstGeom prst="rect">
            <a:avLst/>
          </a:prstGeom>
          <a:noFill/>
          <a:ln>
            <a:noFill/>
          </a:ln>
        </p:spPr>
      </p:pic>
      <p:sp>
        <p:nvSpPr>
          <p:cNvPr id="157" name="Google Shape;157;p3"/>
          <p:cNvSpPr txBox="1"/>
          <p:nvPr>
            <p:ph type="ctrTitle"/>
          </p:nvPr>
        </p:nvSpPr>
        <p:spPr>
          <a:xfrm>
            <a:off x="241358" y="2245125"/>
            <a:ext cx="8520600" cy="2052600"/>
          </a:xfrm>
          <a:prstGeom prst="rect">
            <a:avLst/>
          </a:prstGeom>
          <a:noFill/>
          <a:ln>
            <a:noFill/>
          </a:ln>
        </p:spPr>
        <p:txBody>
          <a:bodyPr anchorCtr="0" anchor="b" bIns="91425" lIns="91425" spcFirstLastPara="1" rIns="91425" wrap="square" tIns="91425">
            <a:normAutofit/>
          </a:bodyPr>
          <a:lstStyle/>
          <a:p>
            <a:pPr indent="0" lvl="0" marL="0" rtl="0" algn="ctr">
              <a:lnSpc>
                <a:spcPct val="100000"/>
              </a:lnSpc>
              <a:spcBef>
                <a:spcPts val="0"/>
              </a:spcBef>
              <a:spcAft>
                <a:spcPts val="0"/>
              </a:spcAft>
              <a:buSzPts val="5200"/>
              <a:buNone/>
            </a:pPr>
            <a:r>
              <a:rPr lang="en" sz="4200"/>
              <a:t>First, a quick refresher on project objectives</a:t>
            </a:r>
            <a:endParaRPr sz="4200"/>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3" name="Shape 493"/>
        <p:cNvGrpSpPr/>
        <p:nvPr/>
      </p:nvGrpSpPr>
      <p:grpSpPr>
        <a:xfrm>
          <a:off x="0" y="0"/>
          <a:ext cx="0" cy="0"/>
          <a:chOff x="0" y="0"/>
          <a:chExt cx="0" cy="0"/>
        </a:xfrm>
      </p:grpSpPr>
      <p:pic>
        <p:nvPicPr>
          <p:cNvPr id="494" name="Google Shape;494;p30"/>
          <p:cNvPicPr preferRelativeResize="0"/>
          <p:nvPr/>
        </p:nvPicPr>
        <p:blipFill rotWithShape="1">
          <a:blip r:embed="rId3">
            <a:alphaModFix/>
          </a:blip>
          <a:srcRect b="0" l="0" r="0" t="11574"/>
          <a:stretch/>
        </p:blipFill>
        <p:spPr>
          <a:xfrm>
            <a:off x="0" y="-63575"/>
            <a:ext cx="9144003" cy="6064324"/>
          </a:xfrm>
          <a:prstGeom prst="rect">
            <a:avLst/>
          </a:prstGeom>
          <a:noFill/>
          <a:ln>
            <a:noFill/>
          </a:ln>
        </p:spPr>
      </p:pic>
      <p:sp>
        <p:nvSpPr>
          <p:cNvPr id="495" name="Google Shape;495;p30"/>
          <p:cNvSpPr txBox="1"/>
          <p:nvPr>
            <p:ph idx="1" type="subTitle"/>
          </p:nvPr>
        </p:nvSpPr>
        <p:spPr>
          <a:xfrm>
            <a:off x="523800" y="27900"/>
            <a:ext cx="8401200" cy="45924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2800"/>
              <a:buNone/>
            </a:pPr>
            <a:r>
              <a:rPr lang="en" u="sng">
                <a:solidFill>
                  <a:schemeClr val="lt1"/>
                </a:solidFill>
              </a:rPr>
              <a:t>Proposed agenda for In-person meeting 29-30 April</a:t>
            </a:r>
            <a:r>
              <a:rPr lang="en">
                <a:solidFill>
                  <a:schemeClr val="lt1"/>
                </a:solidFill>
              </a:rPr>
              <a:t>:</a:t>
            </a:r>
            <a:r>
              <a:rPr lang="en" sz="3000">
                <a:solidFill>
                  <a:schemeClr val="lt1"/>
                </a:solidFill>
              </a:rPr>
              <a:t> </a:t>
            </a:r>
            <a:endParaRPr sz="3000">
              <a:solidFill>
                <a:schemeClr val="lt1"/>
              </a:solidFill>
            </a:endParaRPr>
          </a:p>
          <a:p>
            <a:pPr indent="0" lvl="0" marL="0" rtl="0" algn="l">
              <a:lnSpc>
                <a:spcPct val="100000"/>
              </a:lnSpc>
              <a:spcBef>
                <a:spcPts val="0"/>
              </a:spcBef>
              <a:spcAft>
                <a:spcPts val="0"/>
              </a:spcAft>
              <a:buSzPts val="2800"/>
              <a:buNone/>
            </a:pPr>
            <a:r>
              <a:t/>
            </a:r>
            <a:endParaRPr sz="600"/>
          </a:p>
          <a:p>
            <a:pPr indent="-368300" lvl="0" marL="457200" rtl="0" algn="l">
              <a:lnSpc>
                <a:spcPct val="100000"/>
              </a:lnSpc>
              <a:spcBef>
                <a:spcPts val="0"/>
              </a:spcBef>
              <a:spcAft>
                <a:spcPts val="0"/>
              </a:spcAft>
              <a:buClr>
                <a:schemeClr val="lt1"/>
              </a:buClr>
              <a:buSzPts val="2200"/>
              <a:buChar char="●"/>
            </a:pPr>
            <a:r>
              <a:rPr lang="en" sz="2200">
                <a:solidFill>
                  <a:schemeClr val="lt1"/>
                </a:solidFill>
              </a:rPr>
              <a:t>Dinner on evening of 29 April @ ONRC</a:t>
            </a:r>
            <a:endParaRPr sz="2200">
              <a:solidFill>
                <a:schemeClr val="lt1"/>
              </a:solidFill>
            </a:endParaRPr>
          </a:p>
          <a:p>
            <a:pPr indent="-368300" lvl="0" marL="457200" rtl="0" algn="l">
              <a:lnSpc>
                <a:spcPct val="100000"/>
              </a:lnSpc>
              <a:spcBef>
                <a:spcPts val="1000"/>
              </a:spcBef>
              <a:spcAft>
                <a:spcPts val="0"/>
              </a:spcAft>
              <a:buClr>
                <a:schemeClr val="lt1"/>
              </a:buClr>
              <a:buSzPts val="2200"/>
              <a:buChar char="●"/>
            </a:pPr>
            <a:r>
              <a:rPr lang="en" sz="2200">
                <a:solidFill>
                  <a:schemeClr val="lt1"/>
                </a:solidFill>
              </a:rPr>
              <a:t>~9:30-10am to 5pm on 30 April (breakfast, lunch and snacks)</a:t>
            </a:r>
            <a:endParaRPr sz="2200">
              <a:solidFill>
                <a:schemeClr val="lt1"/>
              </a:solidFill>
            </a:endParaRPr>
          </a:p>
          <a:p>
            <a:pPr indent="-368300" lvl="1" marL="914400" rtl="0" algn="l">
              <a:lnSpc>
                <a:spcPct val="100000"/>
              </a:lnSpc>
              <a:spcBef>
                <a:spcPts val="1000"/>
              </a:spcBef>
              <a:spcAft>
                <a:spcPts val="0"/>
              </a:spcAft>
              <a:buClr>
                <a:schemeClr val="lt1"/>
              </a:buClr>
              <a:buSzPts val="2200"/>
              <a:buChar char="○"/>
            </a:pPr>
            <a:r>
              <a:rPr lang="en" sz="2200">
                <a:solidFill>
                  <a:schemeClr val="lt1"/>
                </a:solidFill>
              </a:rPr>
              <a:t>Reverse approach to start with detailed discussion of MSE, given high relevance for MTAG</a:t>
            </a:r>
            <a:endParaRPr sz="2200">
              <a:solidFill>
                <a:schemeClr val="lt1"/>
              </a:solidFill>
            </a:endParaRPr>
          </a:p>
          <a:p>
            <a:pPr indent="-368300" lvl="1" marL="914400" rtl="0" algn="l">
              <a:lnSpc>
                <a:spcPct val="100000"/>
              </a:lnSpc>
              <a:spcBef>
                <a:spcPts val="1000"/>
              </a:spcBef>
              <a:spcAft>
                <a:spcPts val="0"/>
              </a:spcAft>
              <a:buClr>
                <a:schemeClr val="lt1"/>
              </a:buClr>
              <a:buSzPts val="2200"/>
              <a:buChar char="○"/>
            </a:pPr>
            <a:r>
              <a:rPr lang="en" sz="2200">
                <a:solidFill>
                  <a:schemeClr val="lt1"/>
                </a:solidFill>
              </a:rPr>
              <a:t>Discuss how each project element feeds into MSE</a:t>
            </a:r>
            <a:endParaRPr sz="2200">
              <a:solidFill>
                <a:schemeClr val="lt1"/>
              </a:solidFill>
            </a:endParaRPr>
          </a:p>
          <a:p>
            <a:pPr indent="-368300" lvl="0" marL="457200" rtl="0" algn="l">
              <a:lnSpc>
                <a:spcPct val="100000"/>
              </a:lnSpc>
              <a:spcBef>
                <a:spcPts val="1000"/>
              </a:spcBef>
              <a:spcAft>
                <a:spcPts val="0"/>
              </a:spcAft>
              <a:buClr>
                <a:schemeClr val="lt1"/>
              </a:buClr>
              <a:buSzPts val="2200"/>
              <a:buChar char="●"/>
            </a:pPr>
            <a:r>
              <a:rPr lang="en" sz="2200">
                <a:solidFill>
                  <a:schemeClr val="lt1"/>
                </a:solidFill>
              </a:rPr>
              <a:t>Dinner on evening of 30 April @ ONRC</a:t>
            </a:r>
            <a:endParaRPr sz="2200">
              <a:solidFill>
                <a:schemeClr val="lt1"/>
              </a:solidFill>
            </a:endParaRPr>
          </a:p>
          <a:p>
            <a:pPr indent="-368300" lvl="0" marL="457200" rtl="0" algn="l">
              <a:lnSpc>
                <a:spcPct val="100000"/>
              </a:lnSpc>
              <a:spcBef>
                <a:spcPts val="1000"/>
              </a:spcBef>
              <a:spcAft>
                <a:spcPts val="0"/>
              </a:spcAft>
              <a:buClr>
                <a:schemeClr val="lt1"/>
              </a:buClr>
              <a:buSzPts val="2200"/>
              <a:buChar char="●"/>
            </a:pPr>
            <a:r>
              <a:rPr lang="en" sz="2200">
                <a:solidFill>
                  <a:schemeClr val="lt1"/>
                </a:solidFill>
              </a:rPr>
              <a:t>Field trip to La Push in the morning or for sunset on 30th?</a:t>
            </a:r>
            <a:endParaRPr sz="2200">
              <a:solidFill>
                <a:schemeClr val="lt1"/>
              </a:solidFill>
            </a:endParaRPr>
          </a:p>
          <a:p>
            <a:pPr indent="0" lvl="0" marL="457200" rtl="0" algn="l">
              <a:lnSpc>
                <a:spcPct val="100000"/>
              </a:lnSpc>
              <a:spcBef>
                <a:spcPts val="1000"/>
              </a:spcBef>
              <a:spcAft>
                <a:spcPts val="1000"/>
              </a:spcAft>
              <a:buSzPts val="2800"/>
              <a:buNone/>
            </a:pPr>
            <a:r>
              <a:t/>
            </a:r>
            <a:endParaRPr sz="2200">
              <a:solidFill>
                <a:schemeClr val="lt1"/>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9" name="Shape 499"/>
        <p:cNvGrpSpPr/>
        <p:nvPr/>
      </p:nvGrpSpPr>
      <p:grpSpPr>
        <a:xfrm>
          <a:off x="0" y="0"/>
          <a:ext cx="0" cy="0"/>
          <a:chOff x="0" y="0"/>
          <a:chExt cx="0" cy="0"/>
        </a:xfrm>
      </p:grpSpPr>
      <p:pic>
        <p:nvPicPr>
          <p:cNvPr id="500" name="Google Shape;500;p31"/>
          <p:cNvPicPr preferRelativeResize="0"/>
          <p:nvPr/>
        </p:nvPicPr>
        <p:blipFill rotWithShape="1">
          <a:blip r:embed="rId3">
            <a:alphaModFix/>
          </a:blip>
          <a:srcRect b="0" l="0" r="0" t="11574"/>
          <a:stretch/>
        </p:blipFill>
        <p:spPr>
          <a:xfrm>
            <a:off x="0" y="-63575"/>
            <a:ext cx="9144003" cy="6064324"/>
          </a:xfrm>
          <a:prstGeom prst="rect">
            <a:avLst/>
          </a:prstGeom>
          <a:noFill/>
          <a:ln>
            <a:noFill/>
          </a:ln>
        </p:spPr>
      </p:pic>
      <p:sp>
        <p:nvSpPr>
          <p:cNvPr id="501" name="Google Shape;501;p31"/>
          <p:cNvSpPr txBox="1"/>
          <p:nvPr>
            <p:ph idx="1" type="subTitle"/>
          </p:nvPr>
        </p:nvSpPr>
        <p:spPr>
          <a:xfrm>
            <a:off x="523800" y="27900"/>
            <a:ext cx="8401200" cy="45924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2800"/>
              <a:buNone/>
            </a:pPr>
            <a:r>
              <a:rPr lang="en" u="sng">
                <a:solidFill>
                  <a:schemeClr val="lt1"/>
                </a:solidFill>
              </a:rPr>
              <a:t>Proposed agenda for In-person meeting 30 April</a:t>
            </a:r>
            <a:r>
              <a:rPr lang="en">
                <a:solidFill>
                  <a:schemeClr val="lt1"/>
                </a:solidFill>
              </a:rPr>
              <a:t>:</a:t>
            </a:r>
            <a:r>
              <a:rPr lang="en" sz="3000">
                <a:solidFill>
                  <a:schemeClr val="lt1"/>
                </a:solidFill>
              </a:rPr>
              <a:t> </a:t>
            </a:r>
            <a:endParaRPr sz="3000">
              <a:solidFill>
                <a:schemeClr val="lt1"/>
              </a:solidFill>
            </a:endParaRPr>
          </a:p>
          <a:p>
            <a:pPr indent="0" lvl="0" marL="0" rtl="0" algn="l">
              <a:lnSpc>
                <a:spcPct val="100000"/>
              </a:lnSpc>
              <a:spcBef>
                <a:spcPts val="0"/>
              </a:spcBef>
              <a:spcAft>
                <a:spcPts val="0"/>
              </a:spcAft>
              <a:buSzPts val="2800"/>
              <a:buNone/>
            </a:pPr>
            <a:r>
              <a:t/>
            </a:r>
            <a:endParaRPr sz="600"/>
          </a:p>
          <a:p>
            <a:pPr indent="-368300" lvl="0" marL="457200" rtl="0" algn="l">
              <a:lnSpc>
                <a:spcPct val="100000"/>
              </a:lnSpc>
              <a:spcBef>
                <a:spcPts val="0"/>
              </a:spcBef>
              <a:spcAft>
                <a:spcPts val="0"/>
              </a:spcAft>
              <a:buClr>
                <a:schemeClr val="lt1"/>
              </a:buClr>
              <a:buSzPts val="2200"/>
              <a:buChar char="●"/>
            </a:pPr>
            <a:r>
              <a:rPr lang="en" sz="2200">
                <a:solidFill>
                  <a:schemeClr val="lt1"/>
                </a:solidFill>
              </a:rPr>
              <a:t>Morning session to focus on MTAG perspectives, concerns, emerging issues (would MTAG members like to present?)</a:t>
            </a:r>
            <a:endParaRPr sz="2200">
              <a:solidFill>
                <a:schemeClr val="lt1"/>
              </a:solidFill>
            </a:endParaRPr>
          </a:p>
          <a:p>
            <a:pPr indent="-368300" lvl="0" marL="457200" rtl="0" algn="l">
              <a:lnSpc>
                <a:spcPct val="100000"/>
              </a:lnSpc>
              <a:spcBef>
                <a:spcPts val="1000"/>
              </a:spcBef>
              <a:spcAft>
                <a:spcPts val="0"/>
              </a:spcAft>
              <a:buClr>
                <a:schemeClr val="lt1"/>
              </a:buClr>
              <a:buSzPts val="2200"/>
              <a:buChar char="●"/>
            </a:pPr>
            <a:r>
              <a:rPr lang="en" sz="2200">
                <a:solidFill>
                  <a:schemeClr val="lt1"/>
                </a:solidFill>
              </a:rPr>
              <a:t>Dig into details of Management Strategy Evaluation</a:t>
            </a:r>
            <a:endParaRPr sz="2200">
              <a:solidFill>
                <a:schemeClr val="lt1"/>
              </a:solidFill>
            </a:endParaRPr>
          </a:p>
          <a:p>
            <a:pPr indent="-368300" lvl="0" marL="457200" rtl="0" algn="l">
              <a:lnSpc>
                <a:spcPct val="100000"/>
              </a:lnSpc>
              <a:spcBef>
                <a:spcPts val="1000"/>
              </a:spcBef>
              <a:spcAft>
                <a:spcPts val="0"/>
              </a:spcAft>
              <a:buClr>
                <a:schemeClr val="lt1"/>
              </a:buClr>
              <a:buSzPts val="2200"/>
              <a:buChar char="●"/>
            </a:pPr>
            <a:r>
              <a:rPr lang="en" sz="2200">
                <a:solidFill>
                  <a:schemeClr val="lt1"/>
                </a:solidFill>
              </a:rPr>
              <a:t>Discuss details of project elements, synergies, and how they inform the MSE; review of anticipated outputs, outcomes</a:t>
            </a:r>
            <a:endParaRPr sz="2200">
              <a:solidFill>
                <a:schemeClr val="lt1"/>
              </a:solidFill>
            </a:endParaRPr>
          </a:p>
          <a:p>
            <a:pPr indent="-368300" lvl="0" marL="457200" rtl="0" algn="l">
              <a:lnSpc>
                <a:spcPct val="100000"/>
              </a:lnSpc>
              <a:spcBef>
                <a:spcPts val="1000"/>
              </a:spcBef>
              <a:spcAft>
                <a:spcPts val="0"/>
              </a:spcAft>
              <a:buClr>
                <a:schemeClr val="lt1"/>
              </a:buClr>
              <a:buSzPts val="2200"/>
              <a:buChar char="●"/>
            </a:pPr>
            <a:r>
              <a:rPr lang="en" sz="2200">
                <a:solidFill>
                  <a:schemeClr val="lt1"/>
                </a:solidFill>
              </a:rPr>
              <a:t>MTAG feedback on project management and communications, use of virtual and in-person meetings, desired resources, opportunities to engage with Tri-state crab management, what’s working, key questions, etc.</a:t>
            </a:r>
            <a:endParaRPr sz="2200">
              <a:solidFill>
                <a:schemeClr val="lt1"/>
              </a:solidFill>
            </a:endParaRPr>
          </a:p>
          <a:p>
            <a:pPr indent="0" lvl="0" marL="457200" rtl="0" algn="l">
              <a:lnSpc>
                <a:spcPct val="100000"/>
              </a:lnSpc>
              <a:spcBef>
                <a:spcPts val="1000"/>
              </a:spcBef>
              <a:spcAft>
                <a:spcPts val="1000"/>
              </a:spcAft>
              <a:buSzPts val="2800"/>
              <a:buNone/>
            </a:pPr>
            <a:r>
              <a:t/>
            </a:r>
            <a:endParaRPr sz="2200">
              <a:solidFill>
                <a:schemeClr val="lt1"/>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5" name="Shape 505"/>
        <p:cNvGrpSpPr/>
        <p:nvPr/>
      </p:nvGrpSpPr>
      <p:grpSpPr>
        <a:xfrm>
          <a:off x="0" y="0"/>
          <a:ext cx="0" cy="0"/>
          <a:chOff x="0" y="0"/>
          <a:chExt cx="0" cy="0"/>
        </a:xfrm>
      </p:grpSpPr>
      <p:pic>
        <p:nvPicPr>
          <p:cNvPr id="506" name="Google Shape;506;p32"/>
          <p:cNvPicPr preferRelativeResize="0"/>
          <p:nvPr/>
        </p:nvPicPr>
        <p:blipFill rotWithShape="1">
          <a:blip r:embed="rId3">
            <a:alphaModFix/>
          </a:blip>
          <a:srcRect b="0" l="0" r="0" t="0"/>
          <a:stretch/>
        </p:blipFill>
        <p:spPr>
          <a:xfrm>
            <a:off x="0" y="-381000"/>
            <a:ext cx="9229100" cy="5530926"/>
          </a:xfrm>
          <a:prstGeom prst="rect">
            <a:avLst/>
          </a:prstGeom>
          <a:noFill/>
          <a:ln>
            <a:noFill/>
          </a:ln>
        </p:spPr>
      </p:pic>
      <p:sp>
        <p:nvSpPr>
          <p:cNvPr id="507" name="Google Shape;507;p32"/>
          <p:cNvSpPr txBox="1"/>
          <p:nvPr>
            <p:ph idx="1" type="subTitle"/>
          </p:nvPr>
        </p:nvSpPr>
        <p:spPr>
          <a:xfrm>
            <a:off x="940275" y="2496175"/>
            <a:ext cx="7586100" cy="12687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SzPts val="2800"/>
              <a:buNone/>
            </a:pPr>
            <a:r>
              <a:rPr lang="en" sz="3600">
                <a:solidFill>
                  <a:schemeClr val="lt1"/>
                </a:solidFill>
              </a:rPr>
              <a:t>Reflections? </a:t>
            </a:r>
            <a:br>
              <a:rPr lang="en" sz="3600">
                <a:solidFill>
                  <a:schemeClr val="lt1"/>
                </a:solidFill>
              </a:rPr>
            </a:br>
            <a:r>
              <a:rPr lang="en" sz="3600">
                <a:solidFill>
                  <a:schemeClr val="lt1"/>
                </a:solidFill>
              </a:rPr>
              <a:t>Questions? Concerns?</a:t>
            </a:r>
            <a:endParaRPr sz="2100">
              <a:solidFill>
                <a:schemeClr val="lt1"/>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1" name="Shape 511"/>
        <p:cNvGrpSpPr/>
        <p:nvPr/>
      </p:nvGrpSpPr>
      <p:grpSpPr>
        <a:xfrm>
          <a:off x="0" y="0"/>
          <a:ext cx="0" cy="0"/>
          <a:chOff x="0" y="0"/>
          <a:chExt cx="0" cy="0"/>
        </a:xfrm>
      </p:grpSpPr>
      <p:pic>
        <p:nvPicPr>
          <p:cNvPr id="512" name="Google Shape;512;p33"/>
          <p:cNvPicPr preferRelativeResize="0"/>
          <p:nvPr/>
        </p:nvPicPr>
        <p:blipFill rotWithShape="1">
          <a:blip r:embed="rId3">
            <a:alphaModFix/>
          </a:blip>
          <a:srcRect b="0" l="0" r="0" t="4168"/>
          <a:stretch/>
        </p:blipFill>
        <p:spPr>
          <a:xfrm>
            <a:off x="0" y="-94850"/>
            <a:ext cx="9144003" cy="6571849"/>
          </a:xfrm>
          <a:prstGeom prst="rect">
            <a:avLst/>
          </a:prstGeom>
          <a:noFill/>
          <a:ln>
            <a:noFill/>
          </a:ln>
        </p:spPr>
      </p:pic>
      <p:sp>
        <p:nvSpPr>
          <p:cNvPr id="513" name="Google Shape;513;p33"/>
          <p:cNvSpPr txBox="1"/>
          <p:nvPr>
            <p:ph idx="1" type="subTitle"/>
          </p:nvPr>
        </p:nvSpPr>
        <p:spPr>
          <a:xfrm>
            <a:off x="311700" y="447050"/>
            <a:ext cx="8520600" cy="2775600"/>
          </a:xfrm>
          <a:prstGeom prst="rect">
            <a:avLst/>
          </a:prstGeom>
          <a:noFill/>
          <a:ln>
            <a:noFill/>
          </a:ln>
        </p:spPr>
        <p:txBody>
          <a:bodyPr anchorCtr="0" anchor="ctr" bIns="91425" lIns="91425" spcFirstLastPara="1" rIns="91425" wrap="square" tIns="91425">
            <a:normAutofit/>
          </a:bodyPr>
          <a:lstStyle/>
          <a:p>
            <a:pPr indent="0" lvl="0" marL="0" rtl="0" algn="ctr">
              <a:lnSpc>
                <a:spcPct val="100000"/>
              </a:lnSpc>
              <a:spcBef>
                <a:spcPts val="0"/>
              </a:spcBef>
              <a:spcAft>
                <a:spcPts val="0"/>
              </a:spcAft>
              <a:buSzPts val="2800"/>
              <a:buNone/>
            </a:pPr>
            <a:r>
              <a:rPr lang="en" sz="3200">
                <a:solidFill>
                  <a:schemeClr val="lt1"/>
                </a:solidFill>
              </a:rPr>
              <a:t>Next Meeting Options:</a:t>
            </a:r>
            <a:endParaRPr sz="3200">
              <a:solidFill>
                <a:schemeClr val="lt1"/>
              </a:solidFill>
            </a:endParaRPr>
          </a:p>
          <a:p>
            <a:pPr indent="0" lvl="0" marL="0" rtl="0" algn="ctr">
              <a:lnSpc>
                <a:spcPct val="100000"/>
              </a:lnSpc>
              <a:spcBef>
                <a:spcPts val="0"/>
              </a:spcBef>
              <a:spcAft>
                <a:spcPts val="0"/>
              </a:spcAft>
              <a:buSzPts val="2800"/>
              <a:buNone/>
            </a:pPr>
            <a:r>
              <a:rPr lang="en" sz="3200">
                <a:solidFill>
                  <a:schemeClr val="lt1"/>
                </a:solidFill>
              </a:rPr>
              <a:t>June 5th or July 3rd (virtual)</a:t>
            </a:r>
            <a:endParaRPr sz="3200">
              <a:solidFill>
                <a:schemeClr val="lt1"/>
              </a:solidFill>
            </a:endParaRPr>
          </a:p>
          <a:p>
            <a:pPr indent="0" lvl="0" marL="0" rtl="0" algn="ctr">
              <a:lnSpc>
                <a:spcPct val="100000"/>
              </a:lnSpc>
              <a:spcBef>
                <a:spcPts val="0"/>
              </a:spcBef>
              <a:spcAft>
                <a:spcPts val="0"/>
              </a:spcAft>
              <a:buSzPts val="2800"/>
              <a:buNone/>
            </a:pPr>
            <a:r>
              <a:rPr lang="en" sz="3200">
                <a:solidFill>
                  <a:schemeClr val="lt1"/>
                </a:solidFill>
              </a:rPr>
              <a:t>Timing of next in-person (Oregon)</a:t>
            </a:r>
            <a:endParaRPr sz="3200">
              <a:solidFill>
                <a:schemeClr val="lt1"/>
              </a:solidFill>
            </a:endParaRPr>
          </a:p>
          <a:p>
            <a:pPr indent="0" lvl="0" marL="0" rtl="0" algn="ctr">
              <a:lnSpc>
                <a:spcPct val="100000"/>
              </a:lnSpc>
              <a:spcBef>
                <a:spcPts val="0"/>
              </a:spcBef>
              <a:spcAft>
                <a:spcPts val="0"/>
              </a:spcAft>
              <a:buSzPts val="2800"/>
              <a:buNone/>
            </a:pPr>
            <a:r>
              <a:t/>
            </a:r>
            <a:endParaRPr sz="3800">
              <a:solidFill>
                <a:schemeClr val="lt1"/>
              </a:solidFill>
            </a:endParaRPr>
          </a:p>
          <a:p>
            <a:pPr indent="0" lvl="0" marL="0" rtl="0" algn="l">
              <a:lnSpc>
                <a:spcPct val="100000"/>
              </a:lnSpc>
              <a:spcBef>
                <a:spcPts val="0"/>
              </a:spcBef>
              <a:spcAft>
                <a:spcPts val="0"/>
              </a:spcAft>
              <a:buSzPts val="2800"/>
              <a:buNone/>
            </a:pPr>
            <a:r>
              <a:t/>
            </a:r>
            <a:endParaRPr sz="3600">
              <a:solidFill>
                <a:schemeClr val="lt1"/>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 name="Shape 161"/>
        <p:cNvGrpSpPr/>
        <p:nvPr/>
      </p:nvGrpSpPr>
      <p:grpSpPr>
        <a:xfrm>
          <a:off x="0" y="0"/>
          <a:ext cx="0" cy="0"/>
          <a:chOff x="0" y="0"/>
          <a:chExt cx="0" cy="0"/>
        </a:xfrm>
      </p:grpSpPr>
      <p:pic>
        <p:nvPicPr>
          <p:cNvPr id="162" name="Google Shape;162;p4"/>
          <p:cNvPicPr preferRelativeResize="0"/>
          <p:nvPr/>
        </p:nvPicPr>
        <p:blipFill rotWithShape="1">
          <a:blip r:embed="rId3">
            <a:alphaModFix amt="14000"/>
          </a:blip>
          <a:srcRect b="0" l="0" r="0" t="0"/>
          <a:stretch/>
        </p:blipFill>
        <p:spPr>
          <a:xfrm>
            <a:off x="0" y="-216900"/>
            <a:ext cx="9144003" cy="6858002"/>
          </a:xfrm>
          <a:prstGeom prst="rect">
            <a:avLst/>
          </a:prstGeom>
          <a:noFill/>
          <a:ln>
            <a:noFill/>
          </a:ln>
        </p:spPr>
      </p:pic>
      <p:pic>
        <p:nvPicPr>
          <p:cNvPr id="163" name="Google Shape;163;p4"/>
          <p:cNvPicPr preferRelativeResize="0"/>
          <p:nvPr/>
        </p:nvPicPr>
        <p:blipFill rotWithShape="1">
          <a:blip r:embed="rId4">
            <a:alphaModFix/>
          </a:blip>
          <a:srcRect b="0" l="0" r="0" t="0"/>
          <a:stretch/>
        </p:blipFill>
        <p:spPr>
          <a:xfrm>
            <a:off x="2353688" y="623175"/>
            <a:ext cx="4436624" cy="4412526"/>
          </a:xfrm>
          <a:prstGeom prst="rect">
            <a:avLst/>
          </a:prstGeom>
          <a:noFill/>
          <a:ln>
            <a:noFill/>
          </a:ln>
        </p:spPr>
      </p:pic>
      <p:sp>
        <p:nvSpPr>
          <p:cNvPr id="164" name="Google Shape;164;p4"/>
          <p:cNvSpPr txBox="1"/>
          <p:nvPr/>
        </p:nvSpPr>
        <p:spPr>
          <a:xfrm>
            <a:off x="2353575" y="69075"/>
            <a:ext cx="4436700" cy="554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400"/>
              <a:buFont typeface="Arial"/>
              <a:buNone/>
            </a:pPr>
            <a:r>
              <a:rPr b="0" i="0" lang="en" sz="2400" u="none" cap="none" strike="noStrike">
                <a:solidFill>
                  <a:schemeClr val="dk2"/>
                </a:solidFill>
                <a:latin typeface="Arial"/>
                <a:ea typeface="Arial"/>
                <a:cs typeface="Arial"/>
                <a:sym typeface="Arial"/>
              </a:rPr>
              <a:t>Can we avoid this?</a:t>
            </a:r>
            <a:endParaRPr b="0" i="0" sz="2400" u="none" cap="none" strike="noStrike">
              <a:solidFill>
                <a:schemeClr val="dk2"/>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 name="Shape 168"/>
        <p:cNvGrpSpPr/>
        <p:nvPr/>
      </p:nvGrpSpPr>
      <p:grpSpPr>
        <a:xfrm>
          <a:off x="0" y="0"/>
          <a:ext cx="0" cy="0"/>
          <a:chOff x="0" y="0"/>
          <a:chExt cx="0" cy="0"/>
        </a:xfrm>
      </p:grpSpPr>
      <p:pic>
        <p:nvPicPr>
          <p:cNvPr id="169" name="Google Shape;169;p5"/>
          <p:cNvPicPr preferRelativeResize="0"/>
          <p:nvPr/>
        </p:nvPicPr>
        <p:blipFill rotWithShape="1">
          <a:blip r:embed="rId3">
            <a:alphaModFix amt="14000"/>
          </a:blip>
          <a:srcRect b="0" l="0" r="0" t="0"/>
          <a:stretch/>
        </p:blipFill>
        <p:spPr>
          <a:xfrm>
            <a:off x="0" y="-216900"/>
            <a:ext cx="9144003" cy="6858002"/>
          </a:xfrm>
          <a:prstGeom prst="rect">
            <a:avLst/>
          </a:prstGeom>
          <a:noFill/>
          <a:ln>
            <a:noFill/>
          </a:ln>
        </p:spPr>
      </p:pic>
      <p:sp>
        <p:nvSpPr>
          <p:cNvPr id="170" name="Google Shape;170;p5"/>
          <p:cNvSpPr txBox="1"/>
          <p:nvPr/>
        </p:nvSpPr>
        <p:spPr>
          <a:xfrm>
            <a:off x="420625" y="-361368"/>
            <a:ext cx="11417400" cy="1325700"/>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rgbClr val="000000"/>
              </a:buClr>
              <a:buSzPts val="2800"/>
              <a:buFont typeface="Arial"/>
              <a:buNone/>
            </a:pPr>
            <a:r>
              <a:rPr b="0" i="0" lang="en" sz="2800" u="none" cap="none" strike="noStrike">
                <a:solidFill>
                  <a:srgbClr val="000000"/>
                </a:solidFill>
                <a:latin typeface="Calibri"/>
                <a:ea typeface="Calibri"/>
                <a:cs typeface="Calibri"/>
                <a:sym typeface="Calibri"/>
              </a:rPr>
              <a:t>Multiple Stressors are landing together on our shores</a:t>
            </a:r>
            <a:endParaRPr b="0" i="0" sz="3200" u="none" cap="none" strike="noStrike">
              <a:solidFill>
                <a:srgbClr val="000000"/>
              </a:solidFill>
              <a:latin typeface="Calibri"/>
              <a:ea typeface="Calibri"/>
              <a:cs typeface="Calibri"/>
              <a:sym typeface="Calibri"/>
            </a:endParaRPr>
          </a:p>
        </p:txBody>
      </p:sp>
      <p:pic>
        <p:nvPicPr>
          <p:cNvPr id="171" name="Google Shape;171;p5"/>
          <p:cNvPicPr preferRelativeResize="0"/>
          <p:nvPr/>
        </p:nvPicPr>
        <p:blipFill rotWithShape="1">
          <a:blip r:embed="rId4">
            <a:alphaModFix/>
          </a:blip>
          <a:srcRect b="11479" l="0" r="9591" t="0"/>
          <a:stretch/>
        </p:blipFill>
        <p:spPr>
          <a:xfrm>
            <a:off x="354775" y="932350"/>
            <a:ext cx="1883350" cy="1553526"/>
          </a:xfrm>
          <a:prstGeom prst="rect">
            <a:avLst/>
          </a:prstGeom>
          <a:noFill/>
          <a:ln>
            <a:noFill/>
          </a:ln>
        </p:spPr>
      </p:pic>
      <p:pic>
        <p:nvPicPr>
          <p:cNvPr descr="A picture containing timeline&#10;&#10;Description automatically generated" id="172" name="Google Shape;172;p5"/>
          <p:cNvPicPr preferRelativeResize="0"/>
          <p:nvPr/>
        </p:nvPicPr>
        <p:blipFill rotWithShape="1">
          <a:blip r:embed="rId5">
            <a:alphaModFix/>
          </a:blip>
          <a:srcRect b="0" l="0" r="0" t="0"/>
          <a:stretch/>
        </p:blipFill>
        <p:spPr>
          <a:xfrm>
            <a:off x="6652174" y="3632793"/>
            <a:ext cx="2290476" cy="1348659"/>
          </a:xfrm>
          <a:prstGeom prst="rect">
            <a:avLst/>
          </a:prstGeom>
          <a:noFill/>
          <a:ln>
            <a:noFill/>
          </a:ln>
        </p:spPr>
      </p:pic>
      <p:pic>
        <p:nvPicPr>
          <p:cNvPr descr="A picture containing calendar&#10;&#10;Description automatically generated" id="173" name="Google Shape;173;p5"/>
          <p:cNvPicPr preferRelativeResize="0"/>
          <p:nvPr/>
        </p:nvPicPr>
        <p:blipFill rotWithShape="1">
          <a:blip r:embed="rId6">
            <a:alphaModFix/>
          </a:blip>
          <a:srcRect b="0" l="0" r="0" t="0"/>
          <a:stretch/>
        </p:blipFill>
        <p:spPr>
          <a:xfrm>
            <a:off x="7188200" y="932352"/>
            <a:ext cx="1551518" cy="2082149"/>
          </a:xfrm>
          <a:prstGeom prst="rect">
            <a:avLst/>
          </a:prstGeom>
          <a:noFill/>
          <a:ln>
            <a:noFill/>
          </a:ln>
        </p:spPr>
      </p:pic>
      <p:pic>
        <p:nvPicPr>
          <p:cNvPr descr="Map&#10;&#10;Description automatically generated" id="174" name="Google Shape;174;p5"/>
          <p:cNvPicPr preferRelativeResize="0"/>
          <p:nvPr/>
        </p:nvPicPr>
        <p:blipFill rotWithShape="1">
          <a:blip r:embed="rId7">
            <a:alphaModFix/>
          </a:blip>
          <a:srcRect b="0" l="0" r="0" t="0"/>
          <a:stretch/>
        </p:blipFill>
        <p:spPr>
          <a:xfrm>
            <a:off x="420625" y="2981142"/>
            <a:ext cx="1817500" cy="2082158"/>
          </a:xfrm>
          <a:prstGeom prst="rect">
            <a:avLst/>
          </a:prstGeom>
          <a:noFill/>
          <a:ln>
            <a:noFill/>
          </a:ln>
        </p:spPr>
      </p:pic>
      <p:pic>
        <p:nvPicPr>
          <p:cNvPr descr="A couple of boats in the water&#10;&#10;Description automatically generated with low confidence" id="175" name="Google Shape;175;p5"/>
          <p:cNvPicPr preferRelativeResize="0"/>
          <p:nvPr/>
        </p:nvPicPr>
        <p:blipFill rotWithShape="1">
          <a:blip r:embed="rId8">
            <a:alphaModFix/>
          </a:blip>
          <a:srcRect b="0" l="0" r="0" t="0"/>
          <a:stretch/>
        </p:blipFill>
        <p:spPr>
          <a:xfrm>
            <a:off x="3567933" y="1794302"/>
            <a:ext cx="2290469" cy="1717852"/>
          </a:xfrm>
          <a:prstGeom prst="rect">
            <a:avLst/>
          </a:prstGeom>
          <a:noFill/>
          <a:ln>
            <a:noFill/>
          </a:ln>
        </p:spPr>
      </p:pic>
      <p:cxnSp>
        <p:nvCxnSpPr>
          <p:cNvPr id="176" name="Google Shape;176;p5"/>
          <p:cNvCxnSpPr/>
          <p:nvPr/>
        </p:nvCxnSpPr>
        <p:spPr>
          <a:xfrm>
            <a:off x="2408725" y="1140668"/>
            <a:ext cx="1159200" cy="818400"/>
          </a:xfrm>
          <a:prstGeom prst="straightConnector1">
            <a:avLst/>
          </a:prstGeom>
          <a:noFill/>
          <a:ln cap="flat" cmpd="sng" w="88900">
            <a:solidFill>
              <a:srgbClr val="FF0000"/>
            </a:solidFill>
            <a:prstDash val="solid"/>
            <a:miter lim="800000"/>
            <a:headEnd len="sm" w="sm" type="none"/>
            <a:tailEnd len="med" w="med" type="triangle"/>
          </a:ln>
        </p:spPr>
      </p:cxnSp>
      <p:cxnSp>
        <p:nvCxnSpPr>
          <p:cNvPr id="177" name="Google Shape;177;p5"/>
          <p:cNvCxnSpPr/>
          <p:nvPr/>
        </p:nvCxnSpPr>
        <p:spPr>
          <a:xfrm flipH="1" rot="10800000">
            <a:off x="2181614" y="3436505"/>
            <a:ext cx="1386300" cy="525300"/>
          </a:xfrm>
          <a:prstGeom prst="straightConnector1">
            <a:avLst/>
          </a:prstGeom>
          <a:noFill/>
          <a:ln cap="flat" cmpd="sng" w="88900">
            <a:solidFill>
              <a:srgbClr val="FF0000"/>
            </a:solidFill>
            <a:prstDash val="solid"/>
            <a:miter lim="800000"/>
            <a:headEnd len="sm" w="sm" type="none"/>
            <a:tailEnd len="med" w="med" type="triangle"/>
          </a:ln>
        </p:spPr>
      </p:cxnSp>
      <p:cxnSp>
        <p:nvCxnSpPr>
          <p:cNvPr id="178" name="Google Shape;178;p5"/>
          <p:cNvCxnSpPr/>
          <p:nvPr/>
        </p:nvCxnSpPr>
        <p:spPr>
          <a:xfrm rot="10800000">
            <a:off x="5717000" y="3512155"/>
            <a:ext cx="1166400" cy="519900"/>
          </a:xfrm>
          <a:prstGeom prst="straightConnector1">
            <a:avLst/>
          </a:prstGeom>
          <a:noFill/>
          <a:ln cap="flat" cmpd="sng" w="88900">
            <a:solidFill>
              <a:srgbClr val="FF0000"/>
            </a:solidFill>
            <a:prstDash val="solid"/>
            <a:miter lim="800000"/>
            <a:headEnd len="sm" w="sm" type="none"/>
            <a:tailEnd len="med" w="med" type="triangle"/>
          </a:ln>
        </p:spPr>
      </p:cxnSp>
      <p:cxnSp>
        <p:nvCxnSpPr>
          <p:cNvPr id="179" name="Google Shape;179;p5"/>
          <p:cNvCxnSpPr/>
          <p:nvPr/>
        </p:nvCxnSpPr>
        <p:spPr>
          <a:xfrm flipH="1">
            <a:off x="5960300" y="1180567"/>
            <a:ext cx="1227900" cy="738600"/>
          </a:xfrm>
          <a:prstGeom prst="straightConnector1">
            <a:avLst/>
          </a:prstGeom>
          <a:noFill/>
          <a:ln cap="flat" cmpd="sng" w="88900">
            <a:solidFill>
              <a:srgbClr val="FF0000"/>
            </a:solidFill>
            <a:prstDash val="solid"/>
            <a:miter lim="800000"/>
            <a:headEnd len="sm" w="sm" type="none"/>
            <a:tailEnd len="med" w="med" type="triangle"/>
          </a:ln>
        </p:spPr>
      </p:cxnSp>
      <p:sp>
        <p:nvSpPr>
          <p:cNvPr id="180" name="Google Shape;180;p5"/>
          <p:cNvSpPr txBox="1"/>
          <p:nvPr/>
        </p:nvSpPr>
        <p:spPr>
          <a:xfrm>
            <a:off x="716850" y="520700"/>
            <a:ext cx="1159200" cy="322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rgbClr val="0000FF"/>
                </a:solidFill>
                <a:latin typeface="Arial"/>
                <a:ea typeface="Arial"/>
                <a:cs typeface="Arial"/>
                <a:sym typeface="Arial"/>
              </a:rPr>
              <a:t>hypoxia</a:t>
            </a:r>
            <a:endParaRPr b="0" i="0" sz="1800" u="none" cap="none" strike="noStrike">
              <a:solidFill>
                <a:srgbClr val="0000FF"/>
              </a:solidFill>
              <a:latin typeface="Arial"/>
              <a:ea typeface="Arial"/>
              <a:cs typeface="Arial"/>
              <a:sym typeface="Arial"/>
            </a:endParaRPr>
          </a:p>
        </p:txBody>
      </p:sp>
      <p:sp>
        <p:nvSpPr>
          <p:cNvPr id="181" name="Google Shape;181;p5"/>
          <p:cNvSpPr txBox="1"/>
          <p:nvPr/>
        </p:nvSpPr>
        <p:spPr>
          <a:xfrm>
            <a:off x="6712963" y="3162250"/>
            <a:ext cx="2502000" cy="322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rgbClr val="0000FF"/>
                </a:solidFill>
                <a:latin typeface="Arial"/>
                <a:ea typeface="Arial"/>
                <a:cs typeface="Arial"/>
                <a:sym typeface="Arial"/>
              </a:rPr>
              <a:t>Harmful algal blooms </a:t>
            </a:r>
            <a:endParaRPr b="0" i="0" sz="1800" u="none" cap="none" strike="noStrike">
              <a:solidFill>
                <a:srgbClr val="0000FF"/>
              </a:solidFill>
              <a:latin typeface="Arial"/>
              <a:ea typeface="Arial"/>
              <a:cs typeface="Arial"/>
              <a:sym typeface="Arial"/>
            </a:endParaRPr>
          </a:p>
        </p:txBody>
      </p:sp>
      <p:sp>
        <p:nvSpPr>
          <p:cNvPr id="182" name="Google Shape;182;p5"/>
          <p:cNvSpPr txBox="1"/>
          <p:nvPr/>
        </p:nvSpPr>
        <p:spPr>
          <a:xfrm>
            <a:off x="6713950" y="520700"/>
            <a:ext cx="2158500" cy="322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rgbClr val="0000FF"/>
                </a:solidFill>
                <a:latin typeface="Arial"/>
                <a:ea typeface="Arial"/>
                <a:cs typeface="Arial"/>
                <a:sym typeface="Arial"/>
              </a:rPr>
              <a:t>marine heatwaves</a:t>
            </a:r>
            <a:endParaRPr b="0" i="0" sz="1800" u="none" cap="none" strike="noStrike">
              <a:solidFill>
                <a:srgbClr val="0000FF"/>
              </a:solidFill>
              <a:latin typeface="Arial"/>
              <a:ea typeface="Arial"/>
              <a:cs typeface="Arial"/>
              <a:sym typeface="Arial"/>
            </a:endParaRPr>
          </a:p>
        </p:txBody>
      </p:sp>
      <p:sp>
        <p:nvSpPr>
          <p:cNvPr id="183" name="Google Shape;183;p5"/>
          <p:cNvSpPr txBox="1"/>
          <p:nvPr/>
        </p:nvSpPr>
        <p:spPr>
          <a:xfrm>
            <a:off x="250125" y="2588675"/>
            <a:ext cx="2158500" cy="322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rgbClr val="0000FF"/>
                </a:solidFill>
                <a:latin typeface="Arial"/>
                <a:ea typeface="Arial"/>
                <a:cs typeface="Arial"/>
                <a:sym typeface="Arial"/>
              </a:rPr>
              <a:t> ocean acidification</a:t>
            </a:r>
            <a:endParaRPr b="0" i="0" sz="1800" u="none" cap="none" strike="noStrike">
              <a:solidFill>
                <a:srgbClr val="0000FF"/>
              </a:solidFill>
              <a:latin typeface="Arial"/>
              <a:ea typeface="Arial"/>
              <a:cs typeface="Arial"/>
              <a:sym typeface="Arial"/>
            </a:endParaRPr>
          </a:p>
        </p:txBody>
      </p:sp>
      <p:sp>
        <p:nvSpPr>
          <p:cNvPr id="184" name="Google Shape;184;p5"/>
          <p:cNvSpPr txBox="1"/>
          <p:nvPr/>
        </p:nvSpPr>
        <p:spPr>
          <a:xfrm>
            <a:off x="2401813" y="4163050"/>
            <a:ext cx="4622700" cy="818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500"/>
              <a:buFont typeface="Arial"/>
              <a:buNone/>
            </a:pPr>
            <a:r>
              <a:rPr b="0" i="1" lang="en" sz="2500" u="none" cap="none" strike="noStrike">
                <a:solidFill>
                  <a:schemeClr val="dk2"/>
                </a:solidFill>
                <a:latin typeface="Arial"/>
                <a:ea typeface="Arial"/>
                <a:cs typeface="Arial"/>
                <a:sym typeface="Arial"/>
              </a:rPr>
              <a:t>Can we put science to work?</a:t>
            </a:r>
            <a:endParaRPr b="0" i="1" sz="2500" u="none" cap="none" strike="noStrike">
              <a:solidFill>
                <a:schemeClr val="dk2"/>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 name="Shape 188"/>
        <p:cNvGrpSpPr/>
        <p:nvPr/>
      </p:nvGrpSpPr>
      <p:grpSpPr>
        <a:xfrm>
          <a:off x="0" y="0"/>
          <a:ext cx="0" cy="0"/>
          <a:chOff x="0" y="0"/>
          <a:chExt cx="0" cy="0"/>
        </a:xfrm>
      </p:grpSpPr>
      <p:pic>
        <p:nvPicPr>
          <p:cNvPr id="189" name="Google Shape;189;p6"/>
          <p:cNvPicPr preferRelativeResize="0"/>
          <p:nvPr/>
        </p:nvPicPr>
        <p:blipFill rotWithShape="1">
          <a:blip r:embed="rId3">
            <a:alphaModFix amt="14000"/>
          </a:blip>
          <a:srcRect b="0" l="0" r="0" t="0"/>
          <a:stretch/>
        </p:blipFill>
        <p:spPr>
          <a:xfrm>
            <a:off x="63500" y="-219075"/>
            <a:ext cx="9144003" cy="6858002"/>
          </a:xfrm>
          <a:prstGeom prst="rect">
            <a:avLst/>
          </a:prstGeom>
          <a:noFill/>
          <a:ln>
            <a:noFill/>
          </a:ln>
        </p:spPr>
      </p:pic>
      <p:sp>
        <p:nvSpPr>
          <p:cNvPr id="190" name="Google Shape;190;p6"/>
          <p:cNvSpPr txBox="1"/>
          <p:nvPr>
            <p:ph type="title"/>
          </p:nvPr>
        </p:nvSpPr>
        <p:spPr>
          <a:xfrm>
            <a:off x="542925" y="-219075"/>
            <a:ext cx="78867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2700"/>
              <a:buFont typeface="Calibri"/>
              <a:buNone/>
            </a:pPr>
            <a:r>
              <a:rPr lang="en" sz="3000"/>
              <a:t>Our Objectives:</a:t>
            </a:r>
            <a:endParaRPr sz="3000"/>
          </a:p>
        </p:txBody>
      </p:sp>
      <p:sp>
        <p:nvSpPr>
          <p:cNvPr id="191" name="Google Shape;191;p6"/>
          <p:cNvSpPr txBox="1"/>
          <p:nvPr/>
        </p:nvSpPr>
        <p:spPr>
          <a:xfrm>
            <a:off x="542925" y="775097"/>
            <a:ext cx="7448700" cy="10389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2100"/>
              <a:buFont typeface="Arial"/>
              <a:buNone/>
            </a:pPr>
            <a:r>
              <a:rPr b="1" i="0" lang="en" sz="2100" u="none" cap="none" strike="noStrike">
                <a:solidFill>
                  <a:schemeClr val="dk1"/>
                </a:solidFill>
                <a:latin typeface="Calibri"/>
                <a:ea typeface="Calibri"/>
                <a:cs typeface="Calibri"/>
                <a:sym typeface="Calibri"/>
              </a:rPr>
              <a:t>Objective 1</a:t>
            </a:r>
            <a:r>
              <a:rPr b="0" i="0" lang="en" sz="2100" u="none" cap="none" strike="noStrike">
                <a:solidFill>
                  <a:schemeClr val="dk1"/>
                </a:solidFill>
                <a:latin typeface="Calibri"/>
                <a:ea typeface="Calibri"/>
                <a:cs typeface="Calibri"/>
                <a:sym typeface="Calibri"/>
              </a:rPr>
              <a:t>: Construct a comprehensive synthesis of multi-stressor exposure in the nCCE</a:t>
            </a:r>
            <a:endParaRPr b="0" i="0" sz="21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100"/>
              <a:buFont typeface="Arial"/>
              <a:buNone/>
            </a:pPr>
            <a:r>
              <a:t/>
            </a:r>
            <a:endParaRPr b="0" i="0" sz="2100" u="none" cap="none" strike="noStrike">
              <a:solidFill>
                <a:schemeClr val="dk1"/>
              </a:solidFill>
              <a:latin typeface="Calibri"/>
              <a:ea typeface="Calibri"/>
              <a:cs typeface="Calibri"/>
              <a:sym typeface="Calibri"/>
            </a:endParaRPr>
          </a:p>
        </p:txBody>
      </p:sp>
      <p:pic>
        <p:nvPicPr>
          <p:cNvPr descr="Brendan Carter, Ph.D." id="192" name="Google Shape;192;p6"/>
          <p:cNvPicPr preferRelativeResize="0"/>
          <p:nvPr/>
        </p:nvPicPr>
        <p:blipFill rotWithShape="1">
          <a:blip r:embed="rId4">
            <a:alphaModFix/>
          </a:blip>
          <a:srcRect b="0" l="0" r="0" t="0"/>
          <a:stretch/>
        </p:blipFill>
        <p:spPr>
          <a:xfrm>
            <a:off x="5056932" y="3568708"/>
            <a:ext cx="934800" cy="934800"/>
          </a:xfrm>
          <a:prstGeom prst="ellipse">
            <a:avLst/>
          </a:prstGeom>
          <a:noFill/>
          <a:ln>
            <a:noFill/>
          </a:ln>
        </p:spPr>
      </p:pic>
      <p:pic>
        <p:nvPicPr>
          <p:cNvPr descr="NOAA Research Employee of the Month, Nov 2011" id="193" name="Google Shape;193;p6"/>
          <p:cNvPicPr preferRelativeResize="0"/>
          <p:nvPr/>
        </p:nvPicPr>
        <p:blipFill rotWithShape="1">
          <a:blip r:embed="rId5">
            <a:alphaModFix/>
          </a:blip>
          <a:srcRect b="19283" l="0" r="0" t="0"/>
          <a:stretch/>
        </p:blipFill>
        <p:spPr>
          <a:xfrm>
            <a:off x="7241625" y="3568700"/>
            <a:ext cx="934800" cy="1005900"/>
          </a:xfrm>
          <a:prstGeom prst="ellipse">
            <a:avLst/>
          </a:prstGeom>
          <a:noFill/>
          <a:ln>
            <a:noFill/>
          </a:ln>
        </p:spPr>
      </p:pic>
      <p:pic>
        <p:nvPicPr>
          <p:cNvPr descr="Dr. Richard Feely selected as a AAAS Fellow | NOAA Pacific Marine  Environmental Laboratory (PMEL)" id="194" name="Google Shape;194;p6"/>
          <p:cNvPicPr preferRelativeResize="0"/>
          <p:nvPr/>
        </p:nvPicPr>
        <p:blipFill rotWithShape="1">
          <a:blip r:embed="rId6">
            <a:alphaModFix/>
          </a:blip>
          <a:srcRect b="0" l="0" r="0" t="0"/>
          <a:stretch/>
        </p:blipFill>
        <p:spPr>
          <a:xfrm>
            <a:off x="6142569" y="3563700"/>
            <a:ext cx="934800" cy="1066800"/>
          </a:xfrm>
          <a:prstGeom prst="ellipse">
            <a:avLst/>
          </a:prstGeom>
          <a:noFill/>
          <a:ln>
            <a:noFill/>
          </a:ln>
        </p:spPr>
      </p:pic>
      <p:pic>
        <p:nvPicPr>
          <p:cNvPr descr="Jack Barth - Author Biography | Down To Earth" id="195" name="Google Shape;195;p6"/>
          <p:cNvPicPr preferRelativeResize="0"/>
          <p:nvPr/>
        </p:nvPicPr>
        <p:blipFill rotWithShape="1">
          <a:blip r:embed="rId7">
            <a:alphaModFix/>
          </a:blip>
          <a:srcRect b="9354" l="0" r="0" t="0"/>
          <a:stretch/>
        </p:blipFill>
        <p:spPr>
          <a:xfrm>
            <a:off x="8203575" y="3541086"/>
            <a:ext cx="868800" cy="1082700"/>
          </a:xfrm>
          <a:prstGeom prst="ellipse">
            <a:avLst/>
          </a:prstGeom>
          <a:noFill/>
          <a:ln>
            <a:noFill/>
          </a:ln>
        </p:spPr>
      </p:pic>
      <p:pic>
        <p:nvPicPr>
          <p:cNvPr descr="Dr. Maria T. Kavanaugh (PI) | Seascape Ecology Laboratory" id="196" name="Google Shape;196;p6"/>
          <p:cNvPicPr preferRelativeResize="0"/>
          <p:nvPr/>
        </p:nvPicPr>
        <p:blipFill rotWithShape="1">
          <a:blip r:embed="rId8">
            <a:alphaModFix/>
          </a:blip>
          <a:srcRect b="0" l="0" r="0" t="0"/>
          <a:stretch/>
        </p:blipFill>
        <p:spPr>
          <a:xfrm>
            <a:off x="3971309" y="3629707"/>
            <a:ext cx="934800" cy="934800"/>
          </a:xfrm>
          <a:prstGeom prst="ellipse">
            <a:avLst/>
          </a:prstGeom>
          <a:noFill/>
          <a:ln>
            <a:noFill/>
          </a:ln>
        </p:spPr>
      </p:pic>
      <p:pic>
        <p:nvPicPr>
          <p:cNvPr descr="New marine program staff -Dr. Vera Trainer, research lead for the ONRC  marine science program | Forks Forum" id="197" name="Google Shape;197;p6"/>
          <p:cNvPicPr preferRelativeResize="0"/>
          <p:nvPr/>
        </p:nvPicPr>
        <p:blipFill rotWithShape="1">
          <a:blip r:embed="rId9">
            <a:alphaModFix/>
          </a:blip>
          <a:srcRect b="19607" l="0" r="0" t="0"/>
          <a:stretch/>
        </p:blipFill>
        <p:spPr>
          <a:xfrm>
            <a:off x="2085675" y="3550850"/>
            <a:ext cx="797700" cy="915900"/>
          </a:xfrm>
          <a:prstGeom prst="ellipse">
            <a:avLst/>
          </a:prstGeom>
          <a:noFill/>
          <a:ln>
            <a:noFill/>
          </a:ln>
        </p:spPr>
      </p:pic>
      <p:pic>
        <p:nvPicPr>
          <p:cNvPr descr="Jan Newton | College of the Environment" id="198" name="Google Shape;198;p6"/>
          <p:cNvPicPr preferRelativeResize="0"/>
          <p:nvPr/>
        </p:nvPicPr>
        <p:blipFill rotWithShape="1">
          <a:blip r:embed="rId10">
            <a:alphaModFix/>
          </a:blip>
          <a:srcRect b="0" l="0" r="0" t="0"/>
          <a:stretch/>
        </p:blipFill>
        <p:spPr>
          <a:xfrm>
            <a:off x="1082093" y="3593607"/>
            <a:ext cx="830400" cy="830400"/>
          </a:xfrm>
          <a:prstGeom prst="ellipse">
            <a:avLst/>
          </a:prstGeom>
          <a:noFill/>
          <a:ln>
            <a:noFill/>
          </a:ln>
        </p:spPr>
      </p:pic>
      <p:sp>
        <p:nvSpPr>
          <p:cNvPr id="199" name="Google Shape;199;p6"/>
          <p:cNvSpPr txBox="1"/>
          <p:nvPr/>
        </p:nvSpPr>
        <p:spPr>
          <a:xfrm>
            <a:off x="542925" y="1632868"/>
            <a:ext cx="8058300" cy="13623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2100"/>
              <a:buFont typeface="Arial"/>
              <a:buNone/>
            </a:pPr>
            <a:r>
              <a:rPr b="1" i="0" lang="en" sz="2100" u="none" cap="none" strike="noStrike">
                <a:solidFill>
                  <a:schemeClr val="dk1"/>
                </a:solidFill>
                <a:latin typeface="Calibri"/>
                <a:ea typeface="Calibri"/>
                <a:cs typeface="Calibri"/>
                <a:sym typeface="Calibri"/>
              </a:rPr>
              <a:t>Why do this?</a:t>
            </a:r>
            <a:r>
              <a:rPr b="0" i="0" lang="en" sz="2100" u="none" cap="none" strike="noStrike">
                <a:solidFill>
                  <a:schemeClr val="dk1"/>
                </a:solidFill>
                <a:latin typeface="Calibri"/>
                <a:ea typeface="Calibri"/>
                <a:cs typeface="Calibri"/>
                <a:sym typeface="Calibri"/>
              </a:rPr>
              <a:t> We don’t have a complete picture of the risks we face -where, when and how severely OA, hypoxia, marine heatwaves, and HABs are affecting different parts of our coastal ocean. </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100"/>
              <a:buFont typeface="Arial"/>
              <a:buNone/>
            </a:pPr>
            <a:r>
              <a:t/>
            </a:r>
            <a:endParaRPr b="0" i="0" sz="2100" u="none" cap="none" strike="noStrike">
              <a:solidFill>
                <a:schemeClr val="dk1"/>
              </a:solidFill>
              <a:latin typeface="Calibri"/>
              <a:ea typeface="Calibri"/>
              <a:cs typeface="Calibri"/>
              <a:sym typeface="Calibri"/>
            </a:endParaRPr>
          </a:p>
        </p:txBody>
      </p:sp>
      <p:sp>
        <p:nvSpPr>
          <p:cNvPr id="200" name="Google Shape;200;p6"/>
          <p:cNvSpPr txBox="1"/>
          <p:nvPr/>
        </p:nvSpPr>
        <p:spPr>
          <a:xfrm>
            <a:off x="850600" y="4381250"/>
            <a:ext cx="994200" cy="349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rPr b="0" i="0" lang="en" sz="1500" u="none" cap="none" strike="noStrike">
                <a:solidFill>
                  <a:schemeClr val="dk2"/>
                </a:solidFill>
                <a:latin typeface="Arial"/>
                <a:ea typeface="Arial"/>
                <a:cs typeface="Arial"/>
                <a:sym typeface="Arial"/>
              </a:rPr>
              <a:t>Jan Newton</a:t>
            </a:r>
            <a:endParaRPr b="0" i="0" sz="1500" u="none" cap="none" strike="noStrike">
              <a:solidFill>
                <a:schemeClr val="dk2"/>
              </a:solidFill>
              <a:latin typeface="Arial"/>
              <a:ea typeface="Arial"/>
              <a:cs typeface="Arial"/>
              <a:sym typeface="Arial"/>
            </a:endParaRPr>
          </a:p>
        </p:txBody>
      </p:sp>
      <p:sp>
        <p:nvSpPr>
          <p:cNvPr id="201" name="Google Shape;201;p6"/>
          <p:cNvSpPr txBox="1"/>
          <p:nvPr/>
        </p:nvSpPr>
        <p:spPr>
          <a:xfrm>
            <a:off x="2015275" y="4372700"/>
            <a:ext cx="994200" cy="349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rPr b="0" i="0" lang="en" sz="1500" u="none" cap="none" strike="noStrike">
                <a:solidFill>
                  <a:schemeClr val="dk2"/>
                </a:solidFill>
                <a:latin typeface="Arial"/>
                <a:ea typeface="Arial"/>
                <a:cs typeface="Arial"/>
                <a:sym typeface="Arial"/>
              </a:rPr>
              <a:t>Vera Trainer</a:t>
            </a:r>
            <a:endParaRPr b="0" i="0" sz="1500" u="none" cap="none" strike="noStrike">
              <a:solidFill>
                <a:schemeClr val="dk2"/>
              </a:solidFill>
              <a:latin typeface="Arial"/>
              <a:ea typeface="Arial"/>
              <a:cs typeface="Arial"/>
              <a:sym typeface="Arial"/>
            </a:endParaRPr>
          </a:p>
        </p:txBody>
      </p:sp>
      <p:sp>
        <p:nvSpPr>
          <p:cNvPr id="202" name="Google Shape;202;p6"/>
          <p:cNvSpPr txBox="1"/>
          <p:nvPr/>
        </p:nvSpPr>
        <p:spPr>
          <a:xfrm>
            <a:off x="3804125" y="4451100"/>
            <a:ext cx="1329000" cy="349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rPr b="0" i="0" lang="en" sz="1500" u="none" cap="none" strike="noStrike">
                <a:solidFill>
                  <a:schemeClr val="dk2"/>
                </a:solidFill>
                <a:latin typeface="Arial"/>
                <a:ea typeface="Arial"/>
                <a:cs typeface="Arial"/>
                <a:sym typeface="Arial"/>
              </a:rPr>
              <a:t>Maria Kavanaugh</a:t>
            </a:r>
            <a:endParaRPr b="0" i="0" sz="1500" u="none" cap="none" strike="noStrike">
              <a:solidFill>
                <a:schemeClr val="dk2"/>
              </a:solidFill>
              <a:latin typeface="Arial"/>
              <a:ea typeface="Arial"/>
              <a:cs typeface="Arial"/>
              <a:sym typeface="Arial"/>
            </a:endParaRPr>
          </a:p>
        </p:txBody>
      </p:sp>
      <p:sp>
        <p:nvSpPr>
          <p:cNvPr id="203" name="Google Shape;203;p6"/>
          <p:cNvSpPr txBox="1"/>
          <p:nvPr/>
        </p:nvSpPr>
        <p:spPr>
          <a:xfrm>
            <a:off x="4977575" y="4527300"/>
            <a:ext cx="1329000" cy="349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rPr b="0" i="0" lang="en" sz="1500" u="none" cap="none" strike="noStrike">
                <a:solidFill>
                  <a:schemeClr val="dk2"/>
                </a:solidFill>
                <a:latin typeface="Arial"/>
                <a:ea typeface="Arial"/>
                <a:cs typeface="Arial"/>
                <a:sym typeface="Arial"/>
              </a:rPr>
              <a:t>Brendan Carter</a:t>
            </a:r>
            <a:endParaRPr b="0" i="0" sz="1500" u="none" cap="none" strike="noStrike">
              <a:solidFill>
                <a:schemeClr val="dk2"/>
              </a:solidFill>
              <a:latin typeface="Arial"/>
              <a:ea typeface="Arial"/>
              <a:cs typeface="Arial"/>
              <a:sym typeface="Arial"/>
            </a:endParaRPr>
          </a:p>
        </p:txBody>
      </p:sp>
      <p:sp>
        <p:nvSpPr>
          <p:cNvPr id="204" name="Google Shape;204;p6"/>
          <p:cNvSpPr txBox="1"/>
          <p:nvPr/>
        </p:nvSpPr>
        <p:spPr>
          <a:xfrm>
            <a:off x="6068600" y="4623900"/>
            <a:ext cx="1329000" cy="349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rPr b="0" i="0" lang="en" sz="1500" u="none" cap="none" strike="noStrike">
                <a:solidFill>
                  <a:schemeClr val="dk2"/>
                </a:solidFill>
                <a:latin typeface="Arial"/>
                <a:ea typeface="Arial"/>
                <a:cs typeface="Arial"/>
                <a:sym typeface="Arial"/>
              </a:rPr>
              <a:t>Dick Feely</a:t>
            </a:r>
            <a:endParaRPr b="0" i="0" sz="1500" u="none" cap="none" strike="noStrike">
              <a:solidFill>
                <a:schemeClr val="dk2"/>
              </a:solidFill>
              <a:latin typeface="Arial"/>
              <a:ea typeface="Arial"/>
              <a:cs typeface="Arial"/>
              <a:sym typeface="Arial"/>
            </a:endParaRPr>
          </a:p>
        </p:txBody>
      </p:sp>
      <p:sp>
        <p:nvSpPr>
          <p:cNvPr id="205" name="Google Shape;205;p6"/>
          <p:cNvSpPr txBox="1"/>
          <p:nvPr/>
        </p:nvSpPr>
        <p:spPr>
          <a:xfrm>
            <a:off x="7280475" y="4527300"/>
            <a:ext cx="994200" cy="349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rPr b="0" i="0" lang="en" sz="1500" u="none" cap="none" strike="noStrike">
                <a:solidFill>
                  <a:schemeClr val="dk2"/>
                </a:solidFill>
                <a:latin typeface="Arial"/>
                <a:ea typeface="Arial"/>
                <a:cs typeface="Arial"/>
                <a:sym typeface="Arial"/>
              </a:rPr>
              <a:t>Simone Alin</a:t>
            </a:r>
            <a:endParaRPr b="0" i="0" sz="1500" u="none" cap="none" strike="noStrike">
              <a:solidFill>
                <a:schemeClr val="dk2"/>
              </a:solidFill>
              <a:latin typeface="Arial"/>
              <a:ea typeface="Arial"/>
              <a:cs typeface="Arial"/>
              <a:sym typeface="Arial"/>
            </a:endParaRPr>
          </a:p>
        </p:txBody>
      </p:sp>
      <p:sp>
        <p:nvSpPr>
          <p:cNvPr id="206" name="Google Shape;206;p6"/>
          <p:cNvSpPr txBox="1"/>
          <p:nvPr/>
        </p:nvSpPr>
        <p:spPr>
          <a:xfrm>
            <a:off x="8274675" y="4527300"/>
            <a:ext cx="868800" cy="349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rPr b="0" i="0" lang="en" sz="1500" u="none" cap="none" strike="noStrike">
                <a:solidFill>
                  <a:schemeClr val="dk2"/>
                </a:solidFill>
                <a:latin typeface="Arial"/>
                <a:ea typeface="Arial"/>
                <a:cs typeface="Arial"/>
                <a:sym typeface="Arial"/>
              </a:rPr>
              <a:t>Jack Barth</a:t>
            </a:r>
            <a:endParaRPr b="0" i="0" sz="1500" u="none" cap="none" strike="noStrike">
              <a:solidFill>
                <a:schemeClr val="dk2"/>
              </a:solidFill>
              <a:latin typeface="Arial"/>
              <a:ea typeface="Arial"/>
              <a:cs typeface="Arial"/>
              <a:sym typeface="Arial"/>
            </a:endParaRPr>
          </a:p>
        </p:txBody>
      </p:sp>
      <p:pic>
        <p:nvPicPr>
          <p:cNvPr id="207" name="Google Shape;207;p6"/>
          <p:cNvPicPr preferRelativeResize="0"/>
          <p:nvPr/>
        </p:nvPicPr>
        <p:blipFill rotWithShape="1">
          <a:blip r:embed="rId11">
            <a:alphaModFix/>
          </a:blip>
          <a:srcRect b="10014" l="9530" r="6499" t="10877"/>
          <a:stretch/>
        </p:blipFill>
        <p:spPr>
          <a:xfrm>
            <a:off x="2965038" y="3568711"/>
            <a:ext cx="934800" cy="880200"/>
          </a:xfrm>
          <a:prstGeom prst="ellipse">
            <a:avLst/>
          </a:prstGeom>
          <a:noFill/>
          <a:ln>
            <a:noFill/>
          </a:ln>
        </p:spPr>
      </p:pic>
      <p:sp>
        <p:nvSpPr>
          <p:cNvPr id="208" name="Google Shape;208;p6"/>
          <p:cNvSpPr txBox="1"/>
          <p:nvPr/>
        </p:nvSpPr>
        <p:spPr>
          <a:xfrm>
            <a:off x="2878550" y="4466750"/>
            <a:ext cx="994200" cy="349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rPr b="0" i="0" lang="en" sz="1500" u="none" cap="none" strike="noStrike">
                <a:solidFill>
                  <a:schemeClr val="dk2"/>
                </a:solidFill>
                <a:latin typeface="Arial"/>
                <a:ea typeface="Arial"/>
                <a:cs typeface="Arial"/>
                <a:sym typeface="Arial"/>
              </a:rPr>
              <a:t>Christian Swift</a:t>
            </a:r>
            <a:endParaRPr b="0" i="0" sz="1500" u="none" cap="none" strike="noStrike">
              <a:solidFill>
                <a:schemeClr val="dk2"/>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 name="Shape 212"/>
        <p:cNvGrpSpPr/>
        <p:nvPr/>
      </p:nvGrpSpPr>
      <p:grpSpPr>
        <a:xfrm>
          <a:off x="0" y="0"/>
          <a:ext cx="0" cy="0"/>
          <a:chOff x="0" y="0"/>
          <a:chExt cx="0" cy="0"/>
        </a:xfrm>
      </p:grpSpPr>
      <p:pic>
        <p:nvPicPr>
          <p:cNvPr id="213" name="Google Shape;213;p7"/>
          <p:cNvPicPr preferRelativeResize="0"/>
          <p:nvPr/>
        </p:nvPicPr>
        <p:blipFill rotWithShape="1">
          <a:blip r:embed="rId3">
            <a:alphaModFix amt="14000"/>
          </a:blip>
          <a:srcRect b="0" l="0" r="0" t="0"/>
          <a:stretch/>
        </p:blipFill>
        <p:spPr>
          <a:xfrm>
            <a:off x="0" y="-216900"/>
            <a:ext cx="9144003" cy="6858002"/>
          </a:xfrm>
          <a:prstGeom prst="rect">
            <a:avLst/>
          </a:prstGeom>
          <a:noFill/>
          <a:ln>
            <a:noFill/>
          </a:ln>
        </p:spPr>
      </p:pic>
      <p:sp>
        <p:nvSpPr>
          <p:cNvPr id="214" name="Google Shape;214;p7"/>
          <p:cNvSpPr txBox="1"/>
          <p:nvPr>
            <p:ph type="title"/>
          </p:nvPr>
        </p:nvSpPr>
        <p:spPr>
          <a:xfrm>
            <a:off x="542925" y="-219075"/>
            <a:ext cx="78867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2700"/>
              <a:buFont typeface="Calibri"/>
              <a:buNone/>
            </a:pPr>
            <a:r>
              <a:rPr lang="en" sz="2700"/>
              <a:t>Our Objectives:</a:t>
            </a:r>
            <a:endParaRPr/>
          </a:p>
        </p:txBody>
      </p:sp>
      <p:sp>
        <p:nvSpPr>
          <p:cNvPr id="215" name="Google Shape;215;p7"/>
          <p:cNvSpPr txBox="1"/>
          <p:nvPr/>
        </p:nvSpPr>
        <p:spPr>
          <a:xfrm>
            <a:off x="542925" y="775097"/>
            <a:ext cx="7448700" cy="7158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2100"/>
              <a:buFont typeface="Arial"/>
              <a:buNone/>
            </a:pPr>
            <a:r>
              <a:rPr b="1" i="0" lang="en" sz="2100" u="none" cap="none" strike="noStrike">
                <a:solidFill>
                  <a:schemeClr val="dk1"/>
                </a:solidFill>
                <a:latin typeface="Calibri"/>
                <a:ea typeface="Calibri"/>
                <a:cs typeface="Calibri"/>
                <a:sym typeface="Calibri"/>
              </a:rPr>
              <a:t>Objective 2</a:t>
            </a:r>
            <a:r>
              <a:rPr b="0" i="0" lang="en" sz="2100" u="none" cap="none" strike="noStrike">
                <a:solidFill>
                  <a:schemeClr val="dk1"/>
                </a:solidFill>
                <a:latin typeface="Calibri"/>
                <a:ea typeface="Calibri"/>
                <a:cs typeface="Calibri"/>
                <a:sym typeface="Calibri"/>
              </a:rPr>
              <a:t>: Understand risks and vulnerabilities of Dungeness crab and krill populations to change</a:t>
            </a:r>
            <a:endParaRPr b="0" i="0" sz="2100" u="none" cap="none" strike="noStrike">
              <a:solidFill>
                <a:schemeClr val="dk1"/>
              </a:solidFill>
              <a:latin typeface="Calibri"/>
              <a:ea typeface="Calibri"/>
              <a:cs typeface="Calibri"/>
              <a:sym typeface="Calibri"/>
            </a:endParaRPr>
          </a:p>
        </p:txBody>
      </p:sp>
      <p:sp>
        <p:nvSpPr>
          <p:cNvPr id="216" name="Google Shape;216;p7"/>
          <p:cNvSpPr txBox="1"/>
          <p:nvPr/>
        </p:nvSpPr>
        <p:spPr>
          <a:xfrm>
            <a:off x="542925" y="1641790"/>
            <a:ext cx="8343900" cy="10389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2100"/>
              <a:buFont typeface="Arial"/>
              <a:buNone/>
            </a:pPr>
            <a:r>
              <a:rPr b="1" i="0" lang="en" sz="2100" u="none" cap="none" strike="noStrike">
                <a:solidFill>
                  <a:schemeClr val="dk1"/>
                </a:solidFill>
                <a:latin typeface="Calibri"/>
                <a:ea typeface="Calibri"/>
                <a:cs typeface="Calibri"/>
                <a:sym typeface="Calibri"/>
              </a:rPr>
              <a:t>Why do this?</a:t>
            </a:r>
            <a:r>
              <a:rPr b="0" i="0" lang="en" sz="2100" u="none" cap="none" strike="noStrike">
                <a:solidFill>
                  <a:schemeClr val="dk1"/>
                </a:solidFill>
                <a:latin typeface="Calibri"/>
                <a:ea typeface="Calibri"/>
                <a:cs typeface="Calibri"/>
                <a:sym typeface="Calibri"/>
              </a:rPr>
              <a:t> We don’t know what are the thresholds in stressors, alone or in combination, that will impair the productivity of Dungeness crab populations or forage food webs. </a:t>
            </a:r>
            <a:endParaRPr b="0" i="0" sz="2100" u="none" cap="none" strike="noStrike">
              <a:solidFill>
                <a:schemeClr val="dk1"/>
              </a:solidFill>
              <a:latin typeface="Calibri"/>
              <a:ea typeface="Calibri"/>
              <a:cs typeface="Calibri"/>
              <a:sym typeface="Calibri"/>
            </a:endParaRPr>
          </a:p>
        </p:txBody>
      </p:sp>
      <p:pic>
        <p:nvPicPr>
          <p:cNvPr descr="Bob Cowen | Leadership | Oregon State University" id="217" name="Google Shape;217;p7"/>
          <p:cNvPicPr preferRelativeResize="0"/>
          <p:nvPr/>
        </p:nvPicPr>
        <p:blipFill rotWithShape="1">
          <a:blip r:embed="rId4">
            <a:alphaModFix/>
          </a:blip>
          <a:srcRect b="0" l="0" r="0" t="0"/>
          <a:stretch/>
        </p:blipFill>
        <p:spPr>
          <a:xfrm>
            <a:off x="5781700" y="3884375"/>
            <a:ext cx="966000" cy="921600"/>
          </a:xfrm>
          <a:prstGeom prst="ellipse">
            <a:avLst/>
          </a:prstGeom>
          <a:noFill/>
          <a:ln>
            <a:noFill/>
          </a:ln>
        </p:spPr>
      </p:pic>
      <p:pic>
        <p:nvPicPr>
          <p:cNvPr descr="People | Hatfield Marine Science Center | Oregon State University" id="218" name="Google Shape;218;p7"/>
          <p:cNvPicPr preferRelativeResize="0"/>
          <p:nvPr/>
        </p:nvPicPr>
        <p:blipFill rotWithShape="1">
          <a:blip r:embed="rId5">
            <a:alphaModFix/>
          </a:blip>
          <a:srcRect b="0" l="0" r="18419" t="0"/>
          <a:stretch/>
        </p:blipFill>
        <p:spPr>
          <a:xfrm>
            <a:off x="4708275" y="3874700"/>
            <a:ext cx="966000" cy="896400"/>
          </a:xfrm>
          <a:prstGeom prst="ellipse">
            <a:avLst/>
          </a:prstGeom>
          <a:noFill/>
          <a:ln>
            <a:noFill/>
          </a:ln>
        </p:spPr>
      </p:pic>
      <p:pic>
        <p:nvPicPr>
          <p:cNvPr descr="Nina BEDNARŠEK | Senior Researcher | Doctor of Philosophy | National  Institute of Biology - Nacionalni inštitut za biologijo, Ljubljana | NIB |  Research profile" id="219" name="Google Shape;219;p7"/>
          <p:cNvPicPr preferRelativeResize="0"/>
          <p:nvPr/>
        </p:nvPicPr>
        <p:blipFill rotWithShape="1">
          <a:blip r:embed="rId6">
            <a:alphaModFix/>
          </a:blip>
          <a:srcRect b="0" l="0" r="0" t="0"/>
          <a:stretch/>
        </p:blipFill>
        <p:spPr>
          <a:xfrm>
            <a:off x="3704458" y="3874702"/>
            <a:ext cx="896400" cy="896400"/>
          </a:xfrm>
          <a:prstGeom prst="ellipse">
            <a:avLst/>
          </a:prstGeom>
          <a:noFill/>
          <a:ln>
            <a:noFill/>
          </a:ln>
        </p:spPr>
      </p:pic>
      <p:pic>
        <p:nvPicPr>
          <p:cNvPr id="220" name="Google Shape;220;p7"/>
          <p:cNvPicPr preferRelativeResize="0"/>
          <p:nvPr/>
        </p:nvPicPr>
        <p:blipFill rotWithShape="1">
          <a:blip r:embed="rId7">
            <a:alphaModFix/>
          </a:blip>
          <a:srcRect b="33209" l="0" r="0" t="7038"/>
          <a:stretch/>
        </p:blipFill>
        <p:spPr>
          <a:xfrm>
            <a:off x="6855122" y="3896975"/>
            <a:ext cx="1001400" cy="896400"/>
          </a:xfrm>
          <a:prstGeom prst="ellipse">
            <a:avLst/>
          </a:prstGeom>
          <a:noFill/>
          <a:ln>
            <a:noFill/>
          </a:ln>
        </p:spPr>
      </p:pic>
      <p:pic>
        <p:nvPicPr>
          <p:cNvPr id="221" name="Google Shape;221;p7"/>
          <p:cNvPicPr preferRelativeResize="0"/>
          <p:nvPr/>
        </p:nvPicPr>
        <p:blipFill rotWithShape="1">
          <a:blip r:embed="rId8">
            <a:alphaModFix/>
          </a:blip>
          <a:srcRect b="0" l="0" r="0" t="0"/>
          <a:stretch/>
        </p:blipFill>
        <p:spPr>
          <a:xfrm>
            <a:off x="7928550" y="3862175"/>
            <a:ext cx="966000" cy="966000"/>
          </a:xfrm>
          <a:prstGeom prst="ellipse">
            <a:avLst/>
          </a:prstGeom>
          <a:noFill/>
          <a:ln>
            <a:noFill/>
          </a:ln>
        </p:spPr>
      </p:pic>
      <p:sp>
        <p:nvSpPr>
          <p:cNvPr id="222" name="Google Shape;222;p7"/>
          <p:cNvSpPr txBox="1"/>
          <p:nvPr/>
        </p:nvSpPr>
        <p:spPr>
          <a:xfrm>
            <a:off x="3581400" y="4603800"/>
            <a:ext cx="1047600" cy="539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chemeClr val="dk2"/>
                </a:solidFill>
                <a:latin typeface="Arial"/>
                <a:ea typeface="Arial"/>
                <a:cs typeface="Arial"/>
                <a:sym typeface="Arial"/>
              </a:rPr>
              <a:t>Nina Bednarsek </a:t>
            </a:r>
            <a:endParaRPr b="0" i="0" sz="1100" u="none" cap="none" strike="noStrike">
              <a:solidFill>
                <a:schemeClr val="dk2"/>
              </a:solidFill>
              <a:latin typeface="Arial"/>
              <a:ea typeface="Arial"/>
              <a:cs typeface="Arial"/>
              <a:sym typeface="Arial"/>
            </a:endParaRPr>
          </a:p>
        </p:txBody>
      </p:sp>
      <p:sp>
        <p:nvSpPr>
          <p:cNvPr id="223" name="Google Shape;223;p7"/>
          <p:cNvSpPr txBox="1"/>
          <p:nvPr/>
        </p:nvSpPr>
        <p:spPr>
          <a:xfrm>
            <a:off x="4600850" y="4648250"/>
            <a:ext cx="1047600" cy="539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chemeClr val="dk2"/>
                </a:solidFill>
                <a:latin typeface="Arial"/>
                <a:ea typeface="Arial"/>
                <a:cs typeface="Arial"/>
                <a:sym typeface="Arial"/>
              </a:rPr>
              <a:t>Su Sponaugle </a:t>
            </a:r>
            <a:endParaRPr b="0" i="0" sz="1100" u="none" cap="none" strike="noStrike">
              <a:solidFill>
                <a:schemeClr val="dk2"/>
              </a:solidFill>
              <a:latin typeface="Arial"/>
              <a:ea typeface="Arial"/>
              <a:cs typeface="Arial"/>
              <a:sym typeface="Arial"/>
            </a:endParaRPr>
          </a:p>
        </p:txBody>
      </p:sp>
      <p:sp>
        <p:nvSpPr>
          <p:cNvPr id="224" name="Google Shape;224;p7"/>
          <p:cNvSpPr txBox="1"/>
          <p:nvPr/>
        </p:nvSpPr>
        <p:spPr>
          <a:xfrm>
            <a:off x="5705750" y="4603800"/>
            <a:ext cx="896400" cy="539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chemeClr val="dk2"/>
                </a:solidFill>
                <a:latin typeface="Arial"/>
                <a:ea typeface="Arial"/>
                <a:cs typeface="Arial"/>
                <a:sym typeface="Arial"/>
              </a:rPr>
              <a:t>Bob Cowen </a:t>
            </a:r>
            <a:endParaRPr b="0" i="0" sz="1100" u="none" cap="none" strike="noStrike">
              <a:solidFill>
                <a:schemeClr val="dk2"/>
              </a:solidFill>
              <a:latin typeface="Arial"/>
              <a:ea typeface="Arial"/>
              <a:cs typeface="Arial"/>
              <a:sym typeface="Arial"/>
            </a:endParaRPr>
          </a:p>
        </p:txBody>
      </p:sp>
      <p:sp>
        <p:nvSpPr>
          <p:cNvPr id="225" name="Google Shape;225;p7"/>
          <p:cNvSpPr txBox="1"/>
          <p:nvPr/>
        </p:nvSpPr>
        <p:spPr>
          <a:xfrm>
            <a:off x="6702700" y="4603800"/>
            <a:ext cx="896400" cy="539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chemeClr val="dk2"/>
                </a:solidFill>
                <a:latin typeface="Arial"/>
                <a:ea typeface="Arial"/>
                <a:cs typeface="Arial"/>
                <a:sym typeface="Arial"/>
              </a:rPr>
              <a:t>Elena Conser </a:t>
            </a:r>
            <a:endParaRPr b="0" i="0" sz="1100" u="none" cap="none" strike="noStrike">
              <a:solidFill>
                <a:schemeClr val="dk2"/>
              </a:solidFill>
              <a:latin typeface="Arial"/>
              <a:ea typeface="Arial"/>
              <a:cs typeface="Arial"/>
              <a:sym typeface="Arial"/>
            </a:endParaRPr>
          </a:p>
        </p:txBody>
      </p:sp>
      <p:sp>
        <p:nvSpPr>
          <p:cNvPr id="226" name="Google Shape;226;p7"/>
          <p:cNvSpPr txBox="1"/>
          <p:nvPr/>
        </p:nvSpPr>
        <p:spPr>
          <a:xfrm>
            <a:off x="7737750" y="4686350"/>
            <a:ext cx="1149000" cy="539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chemeClr val="dk2"/>
                </a:solidFill>
                <a:latin typeface="Arial"/>
                <a:ea typeface="Arial"/>
                <a:cs typeface="Arial"/>
                <a:sym typeface="Arial"/>
              </a:rPr>
              <a:t>Nyazia</a:t>
            </a:r>
            <a:endParaRPr b="0" i="0" sz="11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chemeClr val="dk2"/>
                </a:solidFill>
                <a:latin typeface="Arial"/>
                <a:ea typeface="Arial"/>
                <a:cs typeface="Arial"/>
                <a:sym typeface="Arial"/>
              </a:rPr>
              <a:t>Sajdah-Bey </a:t>
            </a:r>
            <a:endParaRPr b="0" i="0" sz="1100" u="none" cap="none" strike="noStrike">
              <a:solidFill>
                <a:schemeClr val="dk2"/>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0" name="Shape 230"/>
        <p:cNvGrpSpPr/>
        <p:nvPr/>
      </p:nvGrpSpPr>
      <p:grpSpPr>
        <a:xfrm>
          <a:off x="0" y="0"/>
          <a:ext cx="0" cy="0"/>
          <a:chOff x="0" y="0"/>
          <a:chExt cx="0" cy="0"/>
        </a:xfrm>
      </p:grpSpPr>
      <p:sp>
        <p:nvSpPr>
          <p:cNvPr id="231" name="Google Shape;231;p8"/>
          <p:cNvSpPr txBox="1"/>
          <p:nvPr>
            <p:ph type="title"/>
          </p:nvPr>
        </p:nvSpPr>
        <p:spPr>
          <a:xfrm>
            <a:off x="542925" y="-219075"/>
            <a:ext cx="78867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2700"/>
              <a:buFont typeface="Calibri"/>
              <a:buNone/>
            </a:pPr>
            <a:r>
              <a:rPr lang="en" sz="2700"/>
              <a:t>Our Objectives:</a:t>
            </a:r>
            <a:endParaRPr/>
          </a:p>
        </p:txBody>
      </p:sp>
      <p:sp>
        <p:nvSpPr>
          <p:cNvPr id="232" name="Google Shape;232;p8"/>
          <p:cNvSpPr txBox="1"/>
          <p:nvPr/>
        </p:nvSpPr>
        <p:spPr>
          <a:xfrm>
            <a:off x="542925" y="775097"/>
            <a:ext cx="7448700" cy="7158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2100"/>
              <a:buFont typeface="Arial"/>
              <a:buNone/>
            </a:pPr>
            <a:r>
              <a:rPr b="1" i="0" lang="en" sz="2100" u="none" cap="none" strike="noStrike">
                <a:solidFill>
                  <a:schemeClr val="dk1"/>
                </a:solidFill>
                <a:latin typeface="Calibri"/>
                <a:ea typeface="Calibri"/>
                <a:cs typeface="Calibri"/>
                <a:sym typeface="Calibri"/>
              </a:rPr>
              <a:t>Objective 3</a:t>
            </a:r>
            <a:r>
              <a:rPr b="0" i="0" lang="en" sz="2100" u="none" cap="none" strike="noStrike">
                <a:solidFill>
                  <a:schemeClr val="dk1"/>
                </a:solidFill>
                <a:latin typeface="Calibri"/>
                <a:ea typeface="Calibri"/>
                <a:cs typeface="Calibri"/>
                <a:sym typeface="Calibri"/>
              </a:rPr>
              <a:t>: Predict what the future will hold</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100"/>
              <a:buFont typeface="Arial"/>
              <a:buNone/>
            </a:pPr>
            <a:r>
              <a:t/>
            </a:r>
            <a:endParaRPr b="0" i="0" sz="2100" u="none" cap="none" strike="noStrike">
              <a:solidFill>
                <a:schemeClr val="dk1"/>
              </a:solidFill>
              <a:latin typeface="Calibri"/>
              <a:ea typeface="Calibri"/>
              <a:cs typeface="Calibri"/>
              <a:sym typeface="Calibri"/>
            </a:endParaRPr>
          </a:p>
        </p:txBody>
      </p:sp>
      <p:sp>
        <p:nvSpPr>
          <p:cNvPr id="233" name="Google Shape;233;p8"/>
          <p:cNvSpPr txBox="1"/>
          <p:nvPr/>
        </p:nvSpPr>
        <p:spPr>
          <a:xfrm>
            <a:off x="542925" y="1394738"/>
            <a:ext cx="8493900" cy="23319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2100"/>
              <a:buFont typeface="Arial"/>
              <a:buNone/>
            </a:pPr>
            <a:r>
              <a:rPr b="1" i="0" lang="en" sz="2100" u="none" cap="none" strike="noStrike">
                <a:solidFill>
                  <a:schemeClr val="dk1"/>
                </a:solidFill>
                <a:latin typeface="Calibri"/>
                <a:ea typeface="Calibri"/>
                <a:cs typeface="Calibri"/>
                <a:sym typeface="Calibri"/>
              </a:rPr>
              <a:t>Why do this?</a:t>
            </a:r>
            <a:r>
              <a:rPr b="0" i="0" lang="en" sz="2100" u="none" cap="none" strike="noStrike">
                <a:solidFill>
                  <a:schemeClr val="dk1"/>
                </a:solidFill>
                <a:latin typeface="Calibri"/>
                <a:ea typeface="Calibri"/>
                <a:cs typeface="Calibri"/>
                <a:sym typeface="Calibri"/>
              </a:rPr>
              <a:t> Climate change will reshuffle stressors but current projections don’t take full advantage of our most advanced climate, circulation and ecosystem models. Our understanding of change and its consequences have also been largely siloed from those held by tribal and commercial fishing communities. This limits our understanding and confidence in when we will cross thresholds for harm and who will be most affected.</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100"/>
              <a:buFont typeface="Arial"/>
              <a:buNone/>
            </a:pPr>
            <a:r>
              <a:t/>
            </a:r>
            <a:endParaRPr b="0" i="0" sz="2100" u="none" cap="none" strike="noStrike">
              <a:solidFill>
                <a:schemeClr val="dk1"/>
              </a:solidFill>
              <a:latin typeface="Calibri"/>
              <a:ea typeface="Calibri"/>
              <a:cs typeface="Calibri"/>
              <a:sym typeface="Calibri"/>
            </a:endParaRPr>
          </a:p>
        </p:txBody>
      </p:sp>
      <p:pic>
        <p:nvPicPr>
          <p:cNvPr descr="Siedlecki featured in UConn Today | Marine Sciences" id="234" name="Google Shape;234;p8"/>
          <p:cNvPicPr preferRelativeResize="0"/>
          <p:nvPr/>
        </p:nvPicPr>
        <p:blipFill rotWithShape="1">
          <a:blip r:embed="rId3">
            <a:alphaModFix/>
          </a:blip>
          <a:srcRect b="13471" l="0" r="0" t="0"/>
          <a:stretch/>
        </p:blipFill>
        <p:spPr>
          <a:xfrm>
            <a:off x="6115600" y="3419824"/>
            <a:ext cx="1250400" cy="1153200"/>
          </a:xfrm>
          <a:prstGeom prst="ellipse">
            <a:avLst/>
          </a:prstGeom>
          <a:noFill/>
          <a:ln>
            <a:noFill/>
          </a:ln>
        </p:spPr>
      </p:pic>
      <p:pic>
        <p:nvPicPr>
          <p:cNvPr descr="The Importance of Traditional Ecological Knowledge When Examining Climate  Change - California Adaptation Forum" id="235" name="Google Shape;235;p8"/>
          <p:cNvPicPr preferRelativeResize="0"/>
          <p:nvPr/>
        </p:nvPicPr>
        <p:blipFill rotWithShape="1">
          <a:blip r:embed="rId4">
            <a:alphaModFix/>
          </a:blip>
          <a:srcRect b="0" l="0" r="0" t="0"/>
          <a:stretch/>
        </p:blipFill>
        <p:spPr>
          <a:xfrm>
            <a:off x="4810125" y="3419825"/>
            <a:ext cx="1153200" cy="1153200"/>
          </a:xfrm>
          <a:prstGeom prst="ellipse">
            <a:avLst/>
          </a:prstGeom>
          <a:noFill/>
          <a:ln>
            <a:noFill/>
          </a:ln>
        </p:spPr>
      </p:pic>
      <p:sp>
        <p:nvSpPr>
          <p:cNvPr id="236" name="Google Shape;236;p8"/>
          <p:cNvSpPr txBox="1"/>
          <p:nvPr/>
        </p:nvSpPr>
        <p:spPr>
          <a:xfrm>
            <a:off x="6243375" y="4496825"/>
            <a:ext cx="1329000" cy="349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rPr b="0" i="0" lang="en" sz="1500" u="none" cap="none" strike="noStrike">
                <a:solidFill>
                  <a:schemeClr val="dk2"/>
                </a:solidFill>
                <a:latin typeface="Arial"/>
                <a:ea typeface="Arial"/>
                <a:cs typeface="Arial"/>
                <a:sym typeface="Arial"/>
              </a:rPr>
              <a:t>Samantha</a:t>
            </a:r>
            <a:endParaRPr b="0" i="0" sz="15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500"/>
              <a:buFont typeface="Arial"/>
              <a:buNone/>
            </a:pPr>
            <a:r>
              <a:rPr b="0" i="0" lang="en" sz="1500" u="none" cap="none" strike="noStrike">
                <a:solidFill>
                  <a:schemeClr val="dk2"/>
                </a:solidFill>
                <a:latin typeface="Arial"/>
                <a:ea typeface="Arial"/>
                <a:cs typeface="Arial"/>
                <a:sym typeface="Arial"/>
              </a:rPr>
              <a:t>Siedlecki</a:t>
            </a:r>
            <a:endParaRPr b="0" i="0" sz="1500" u="none" cap="none" strike="noStrike">
              <a:solidFill>
                <a:schemeClr val="dk2"/>
              </a:solidFill>
              <a:latin typeface="Arial"/>
              <a:ea typeface="Arial"/>
              <a:cs typeface="Arial"/>
              <a:sym typeface="Arial"/>
            </a:endParaRPr>
          </a:p>
        </p:txBody>
      </p:sp>
      <p:sp>
        <p:nvSpPr>
          <p:cNvPr id="237" name="Google Shape;237;p8"/>
          <p:cNvSpPr txBox="1"/>
          <p:nvPr/>
        </p:nvSpPr>
        <p:spPr>
          <a:xfrm>
            <a:off x="4572000" y="4573025"/>
            <a:ext cx="1825500" cy="349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rPr b="0" i="0" lang="en" sz="1500" u="none" cap="none" strike="noStrike">
                <a:solidFill>
                  <a:schemeClr val="dk2"/>
                </a:solidFill>
                <a:latin typeface="Arial"/>
                <a:ea typeface="Arial"/>
                <a:cs typeface="Arial"/>
                <a:sym typeface="Arial"/>
              </a:rPr>
              <a:t>Samantha</a:t>
            </a:r>
            <a:endParaRPr b="0" i="0" sz="15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500"/>
              <a:buFont typeface="Arial"/>
              <a:buNone/>
            </a:pPr>
            <a:r>
              <a:rPr b="0" i="0" lang="en" sz="1500" u="none" cap="none" strike="noStrike">
                <a:solidFill>
                  <a:schemeClr val="dk2"/>
                </a:solidFill>
                <a:latin typeface="Arial"/>
                <a:ea typeface="Arial"/>
                <a:cs typeface="Arial"/>
                <a:sym typeface="Arial"/>
              </a:rPr>
              <a:t>Chisholm Hatfield</a:t>
            </a:r>
            <a:endParaRPr b="0" i="0" sz="1500" u="none" cap="none" strike="noStrike">
              <a:solidFill>
                <a:schemeClr val="dk2"/>
              </a:solidFill>
              <a:latin typeface="Arial"/>
              <a:ea typeface="Arial"/>
              <a:cs typeface="Arial"/>
              <a:sym typeface="Arial"/>
            </a:endParaRPr>
          </a:p>
        </p:txBody>
      </p:sp>
      <p:pic>
        <p:nvPicPr>
          <p:cNvPr id="238" name="Google Shape;238;p8"/>
          <p:cNvPicPr preferRelativeResize="0"/>
          <p:nvPr/>
        </p:nvPicPr>
        <p:blipFill rotWithShape="1">
          <a:blip r:embed="rId5">
            <a:alphaModFix/>
          </a:blip>
          <a:srcRect b="0" l="0" r="0" t="0"/>
          <a:stretch/>
        </p:blipFill>
        <p:spPr>
          <a:xfrm>
            <a:off x="7518275" y="3396575"/>
            <a:ext cx="1199700" cy="1199700"/>
          </a:xfrm>
          <a:prstGeom prst="ellipse">
            <a:avLst/>
          </a:prstGeom>
          <a:noFill/>
          <a:ln>
            <a:noFill/>
          </a:ln>
        </p:spPr>
      </p:pic>
      <p:sp>
        <p:nvSpPr>
          <p:cNvPr id="239" name="Google Shape;239;p8"/>
          <p:cNvSpPr txBox="1"/>
          <p:nvPr/>
        </p:nvSpPr>
        <p:spPr>
          <a:xfrm>
            <a:off x="7572375" y="4641275"/>
            <a:ext cx="1329000" cy="349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rPr b="0" i="0" lang="en" sz="1500" u="none" cap="none" strike="noStrike">
                <a:solidFill>
                  <a:schemeClr val="dk2"/>
                </a:solidFill>
                <a:latin typeface="Arial"/>
                <a:ea typeface="Arial"/>
                <a:cs typeface="Arial"/>
                <a:sym typeface="Arial"/>
              </a:rPr>
              <a:t>Yifan Zhu</a:t>
            </a:r>
            <a:endParaRPr b="0" i="0" sz="15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chemeClr val="dk2"/>
              </a:solidFill>
              <a:latin typeface="Arial"/>
              <a:ea typeface="Arial"/>
              <a:cs typeface="Arial"/>
              <a:sym typeface="Arial"/>
            </a:endParaRPr>
          </a:p>
        </p:txBody>
      </p:sp>
      <p:pic>
        <p:nvPicPr>
          <p:cNvPr id="240" name="Google Shape;240;p8"/>
          <p:cNvPicPr preferRelativeResize="0"/>
          <p:nvPr/>
        </p:nvPicPr>
        <p:blipFill rotWithShape="1">
          <a:blip r:embed="rId6">
            <a:alphaModFix amt="14000"/>
          </a:blip>
          <a:srcRect b="0" l="0" r="0" t="0"/>
          <a:stretch/>
        </p:blipFill>
        <p:spPr>
          <a:xfrm>
            <a:off x="0" y="-216900"/>
            <a:ext cx="9144003" cy="6858002"/>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4" name="Shape 244"/>
        <p:cNvGrpSpPr/>
        <p:nvPr/>
      </p:nvGrpSpPr>
      <p:grpSpPr>
        <a:xfrm>
          <a:off x="0" y="0"/>
          <a:ext cx="0" cy="0"/>
          <a:chOff x="0" y="0"/>
          <a:chExt cx="0" cy="0"/>
        </a:xfrm>
      </p:grpSpPr>
      <p:pic>
        <p:nvPicPr>
          <p:cNvPr id="245" name="Google Shape;245;p9"/>
          <p:cNvPicPr preferRelativeResize="0"/>
          <p:nvPr/>
        </p:nvPicPr>
        <p:blipFill rotWithShape="1">
          <a:blip r:embed="rId3">
            <a:alphaModFix amt="14000"/>
          </a:blip>
          <a:srcRect b="0" l="0" r="0" t="0"/>
          <a:stretch/>
        </p:blipFill>
        <p:spPr>
          <a:xfrm>
            <a:off x="0" y="-216900"/>
            <a:ext cx="9144003" cy="6858002"/>
          </a:xfrm>
          <a:prstGeom prst="rect">
            <a:avLst/>
          </a:prstGeom>
          <a:noFill/>
          <a:ln>
            <a:noFill/>
          </a:ln>
        </p:spPr>
      </p:pic>
      <p:sp>
        <p:nvSpPr>
          <p:cNvPr id="246" name="Google Shape;246;p9"/>
          <p:cNvSpPr txBox="1"/>
          <p:nvPr>
            <p:ph type="title"/>
          </p:nvPr>
        </p:nvSpPr>
        <p:spPr>
          <a:xfrm>
            <a:off x="542925" y="-219075"/>
            <a:ext cx="78867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2700"/>
              <a:buFont typeface="Calibri"/>
              <a:buNone/>
            </a:pPr>
            <a:r>
              <a:rPr lang="en" sz="2700"/>
              <a:t>Our Objectives:</a:t>
            </a:r>
            <a:endParaRPr/>
          </a:p>
        </p:txBody>
      </p:sp>
      <p:sp>
        <p:nvSpPr>
          <p:cNvPr id="247" name="Google Shape;247;p9"/>
          <p:cNvSpPr txBox="1"/>
          <p:nvPr/>
        </p:nvSpPr>
        <p:spPr>
          <a:xfrm>
            <a:off x="542925" y="775097"/>
            <a:ext cx="7448700" cy="10389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2100"/>
              <a:buFont typeface="Arial"/>
              <a:buNone/>
            </a:pPr>
            <a:r>
              <a:rPr b="1" i="0" lang="en" sz="2100" u="none" cap="none" strike="noStrike">
                <a:solidFill>
                  <a:schemeClr val="dk1"/>
                </a:solidFill>
                <a:latin typeface="Calibri"/>
                <a:ea typeface="Calibri"/>
                <a:cs typeface="Calibri"/>
                <a:sym typeface="Calibri"/>
              </a:rPr>
              <a:t>Objective 4</a:t>
            </a:r>
            <a:r>
              <a:rPr b="0" i="0" lang="en" sz="2100" u="none" cap="none" strike="noStrike">
                <a:solidFill>
                  <a:schemeClr val="dk1"/>
                </a:solidFill>
                <a:latin typeface="Calibri"/>
                <a:ea typeface="Calibri"/>
                <a:cs typeface="Calibri"/>
                <a:sym typeface="Calibri"/>
              </a:rPr>
              <a:t>: Co-develop climate-ready management options for the Dungeness crab fishery</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100"/>
              <a:buFont typeface="Arial"/>
              <a:buNone/>
            </a:pPr>
            <a:r>
              <a:t/>
            </a:r>
            <a:endParaRPr b="0" i="0" sz="2100" u="none" cap="none" strike="noStrike">
              <a:solidFill>
                <a:schemeClr val="dk1"/>
              </a:solidFill>
              <a:latin typeface="Calibri"/>
              <a:ea typeface="Calibri"/>
              <a:cs typeface="Calibri"/>
              <a:sym typeface="Calibri"/>
            </a:endParaRPr>
          </a:p>
        </p:txBody>
      </p:sp>
      <p:sp>
        <p:nvSpPr>
          <p:cNvPr id="248" name="Google Shape;248;p9"/>
          <p:cNvSpPr txBox="1"/>
          <p:nvPr/>
        </p:nvSpPr>
        <p:spPr>
          <a:xfrm>
            <a:off x="542925" y="1769270"/>
            <a:ext cx="8343900" cy="7158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2100"/>
              <a:buFont typeface="Arial"/>
              <a:buNone/>
            </a:pPr>
            <a:r>
              <a:rPr b="1" i="0" lang="en" sz="2100" u="none" cap="none" strike="noStrike">
                <a:solidFill>
                  <a:schemeClr val="dk1"/>
                </a:solidFill>
                <a:latin typeface="Calibri"/>
                <a:ea typeface="Calibri"/>
                <a:cs typeface="Calibri"/>
                <a:sym typeface="Calibri"/>
              </a:rPr>
              <a:t>Why do this?</a:t>
            </a:r>
            <a:r>
              <a:rPr b="0" i="0" lang="en" sz="2100" u="none" cap="none" strike="noStrike">
                <a:solidFill>
                  <a:schemeClr val="dk1"/>
                </a:solidFill>
                <a:latin typeface="Calibri"/>
                <a:ea typeface="Calibri"/>
                <a:cs typeface="Calibri"/>
                <a:sym typeface="Calibri"/>
              </a:rPr>
              <a:t> We need to translate new understanding of climate risks into useful options for people managing those risks. </a:t>
            </a:r>
            <a:endParaRPr b="0" i="0" sz="2100" u="none" cap="none" strike="noStrike">
              <a:solidFill>
                <a:schemeClr val="dk1"/>
              </a:solidFill>
              <a:latin typeface="Calibri"/>
              <a:ea typeface="Calibri"/>
              <a:cs typeface="Calibri"/>
              <a:sym typeface="Calibri"/>
            </a:endParaRPr>
          </a:p>
        </p:txBody>
      </p:sp>
      <p:pic>
        <p:nvPicPr>
          <p:cNvPr descr="Chris Free (@ChrisFree14) / Twitter" id="249" name="Google Shape;249;p9"/>
          <p:cNvPicPr preferRelativeResize="0"/>
          <p:nvPr/>
        </p:nvPicPr>
        <p:blipFill rotWithShape="1">
          <a:blip r:embed="rId4">
            <a:alphaModFix/>
          </a:blip>
          <a:srcRect b="0" l="0" r="0" t="0"/>
          <a:stretch/>
        </p:blipFill>
        <p:spPr>
          <a:xfrm>
            <a:off x="7668617" y="3174656"/>
            <a:ext cx="1213800" cy="1213800"/>
          </a:xfrm>
          <a:prstGeom prst="ellipse">
            <a:avLst/>
          </a:prstGeom>
          <a:noFill/>
          <a:ln>
            <a:noFill/>
          </a:ln>
        </p:spPr>
      </p:pic>
      <p:pic>
        <p:nvPicPr>
          <p:cNvPr descr="Kiva Oken | NOAA Fisheries" id="250" name="Google Shape;250;p9"/>
          <p:cNvPicPr preferRelativeResize="0"/>
          <p:nvPr/>
        </p:nvPicPr>
        <p:blipFill rotWithShape="1">
          <a:blip r:embed="rId5">
            <a:alphaModFix/>
          </a:blip>
          <a:srcRect b="0" l="0" r="0" t="0"/>
          <a:stretch/>
        </p:blipFill>
        <p:spPr>
          <a:xfrm>
            <a:off x="6309030" y="3243056"/>
            <a:ext cx="1213800" cy="1213800"/>
          </a:xfrm>
          <a:prstGeom prst="ellipse">
            <a:avLst/>
          </a:prstGeom>
          <a:noFill/>
          <a:ln>
            <a:noFill/>
          </a:ln>
        </p:spPr>
      </p:pic>
      <p:pic>
        <p:nvPicPr>
          <p:cNvPr descr="NOAA Fisheries NWFSC (@NOAAFish_NWFSC) / Twitter" id="251" name="Google Shape;251;p9"/>
          <p:cNvPicPr preferRelativeResize="0"/>
          <p:nvPr/>
        </p:nvPicPr>
        <p:blipFill rotWithShape="1">
          <a:blip r:embed="rId6">
            <a:alphaModFix/>
          </a:blip>
          <a:srcRect b="0" l="0" r="0" t="0"/>
          <a:stretch/>
        </p:blipFill>
        <p:spPr>
          <a:xfrm>
            <a:off x="4949424" y="3243051"/>
            <a:ext cx="1213800" cy="1213800"/>
          </a:xfrm>
          <a:prstGeom prst="ellipse">
            <a:avLst/>
          </a:prstGeom>
          <a:noFill/>
          <a:ln>
            <a:noFill/>
          </a:ln>
        </p:spPr>
      </p:pic>
      <p:sp>
        <p:nvSpPr>
          <p:cNvPr id="252" name="Google Shape;252;p9"/>
          <p:cNvSpPr txBox="1"/>
          <p:nvPr/>
        </p:nvSpPr>
        <p:spPr>
          <a:xfrm>
            <a:off x="4615525" y="4254500"/>
            <a:ext cx="1547700" cy="738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chemeClr val="dk2"/>
                </a:solidFill>
                <a:latin typeface="Arial"/>
                <a:ea typeface="Arial"/>
                <a:cs typeface="Arial"/>
                <a:sym typeface="Arial"/>
              </a:rPr>
              <a:t>Kate Richerson</a:t>
            </a:r>
            <a:endParaRPr b="0" i="0" sz="1800" u="none" cap="none" strike="noStrike">
              <a:solidFill>
                <a:schemeClr val="dk2"/>
              </a:solidFill>
              <a:latin typeface="Arial"/>
              <a:ea typeface="Arial"/>
              <a:cs typeface="Arial"/>
              <a:sym typeface="Arial"/>
            </a:endParaRPr>
          </a:p>
        </p:txBody>
      </p:sp>
      <p:sp>
        <p:nvSpPr>
          <p:cNvPr id="253" name="Google Shape;253;p9"/>
          <p:cNvSpPr txBox="1"/>
          <p:nvPr/>
        </p:nvSpPr>
        <p:spPr>
          <a:xfrm>
            <a:off x="6252175" y="4393100"/>
            <a:ext cx="1327500" cy="461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chemeClr val="dk2"/>
                </a:solidFill>
                <a:latin typeface="Arial"/>
                <a:ea typeface="Arial"/>
                <a:cs typeface="Arial"/>
                <a:sym typeface="Arial"/>
              </a:rPr>
              <a:t>Kiva Oken</a:t>
            </a:r>
            <a:endParaRPr b="0" i="0" sz="1800" u="none" cap="none" strike="noStrike">
              <a:solidFill>
                <a:schemeClr val="dk2"/>
              </a:solidFill>
              <a:latin typeface="Arial"/>
              <a:ea typeface="Arial"/>
              <a:cs typeface="Arial"/>
              <a:sym typeface="Arial"/>
            </a:endParaRPr>
          </a:p>
        </p:txBody>
      </p:sp>
      <p:sp>
        <p:nvSpPr>
          <p:cNvPr id="254" name="Google Shape;254;p9"/>
          <p:cNvSpPr txBox="1"/>
          <p:nvPr/>
        </p:nvSpPr>
        <p:spPr>
          <a:xfrm>
            <a:off x="7748000" y="4393100"/>
            <a:ext cx="1327500" cy="461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chemeClr val="dk2"/>
                </a:solidFill>
                <a:latin typeface="Arial"/>
                <a:ea typeface="Arial"/>
                <a:cs typeface="Arial"/>
                <a:sym typeface="Arial"/>
              </a:rPr>
              <a:t>Chris Free</a:t>
            </a:r>
            <a:endParaRPr b="0" i="0" sz="1800" u="none" cap="none" strike="noStrike">
              <a:solidFill>
                <a:schemeClr val="dk2"/>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